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9" r:id="rId3"/>
    <p:sldId id="260" r:id="rId4"/>
    <p:sldId id="257" r:id="rId5"/>
    <p:sldId id="258"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0" d="100"/>
          <a:sy n="50" d="100"/>
        </p:scale>
        <p:origin x="-1944" y="-49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647F417-85A3-40CC-84A0-6F9B805EE234}" type="datetimeFigureOut">
              <a:rPr lang="en-US" smtClean="0"/>
              <a:t>9/11/2011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6E4938-DB91-43D8-A6DD-CB16D84F3A62}" type="slidenum">
              <a:rPr lang="en-US" smtClean="0"/>
              <a:t>‹#›</a:t>
            </a:fld>
            <a:endParaRPr lang="en-US"/>
          </a:p>
        </p:txBody>
      </p:sp>
    </p:spTree>
    <p:extLst>
      <p:ext uri="{BB962C8B-B14F-4D97-AF65-F5344CB8AC3E}">
        <p14:creationId xmlns:p14="http://schemas.microsoft.com/office/powerpoint/2010/main" val="11064489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47F417-85A3-40CC-84A0-6F9B805EE234}" type="datetimeFigureOut">
              <a:rPr lang="en-US" smtClean="0"/>
              <a:t>9/11/2011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6E4938-DB91-43D8-A6DD-CB16D84F3A62}" type="slidenum">
              <a:rPr lang="en-US" smtClean="0"/>
              <a:t>‹#›</a:t>
            </a:fld>
            <a:endParaRPr lang="en-US"/>
          </a:p>
        </p:txBody>
      </p:sp>
    </p:spTree>
    <p:extLst>
      <p:ext uri="{BB962C8B-B14F-4D97-AF65-F5344CB8AC3E}">
        <p14:creationId xmlns:p14="http://schemas.microsoft.com/office/powerpoint/2010/main" val="38331803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47F417-85A3-40CC-84A0-6F9B805EE234}" type="datetimeFigureOut">
              <a:rPr lang="en-US" smtClean="0"/>
              <a:t>9/11/2011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6E4938-DB91-43D8-A6DD-CB16D84F3A62}" type="slidenum">
              <a:rPr lang="en-US" smtClean="0"/>
              <a:t>‹#›</a:t>
            </a:fld>
            <a:endParaRPr lang="en-US"/>
          </a:p>
        </p:txBody>
      </p:sp>
    </p:spTree>
    <p:extLst>
      <p:ext uri="{BB962C8B-B14F-4D97-AF65-F5344CB8AC3E}">
        <p14:creationId xmlns:p14="http://schemas.microsoft.com/office/powerpoint/2010/main" val="31214297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47F417-85A3-40CC-84A0-6F9B805EE234}" type="datetimeFigureOut">
              <a:rPr lang="en-US" smtClean="0"/>
              <a:t>9/11/2011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6E4938-DB91-43D8-A6DD-CB16D84F3A62}" type="slidenum">
              <a:rPr lang="en-US" smtClean="0"/>
              <a:t>‹#›</a:t>
            </a:fld>
            <a:endParaRPr lang="en-US"/>
          </a:p>
        </p:txBody>
      </p:sp>
    </p:spTree>
    <p:extLst>
      <p:ext uri="{BB962C8B-B14F-4D97-AF65-F5344CB8AC3E}">
        <p14:creationId xmlns:p14="http://schemas.microsoft.com/office/powerpoint/2010/main" val="11245414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647F417-85A3-40CC-84A0-6F9B805EE234}" type="datetimeFigureOut">
              <a:rPr lang="en-US" smtClean="0"/>
              <a:t>9/11/2011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6E4938-DB91-43D8-A6DD-CB16D84F3A62}" type="slidenum">
              <a:rPr lang="en-US" smtClean="0"/>
              <a:t>‹#›</a:t>
            </a:fld>
            <a:endParaRPr lang="en-US"/>
          </a:p>
        </p:txBody>
      </p:sp>
    </p:spTree>
    <p:extLst>
      <p:ext uri="{BB962C8B-B14F-4D97-AF65-F5344CB8AC3E}">
        <p14:creationId xmlns:p14="http://schemas.microsoft.com/office/powerpoint/2010/main" val="42333338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647F417-85A3-40CC-84A0-6F9B805EE234}" type="datetimeFigureOut">
              <a:rPr lang="en-US" smtClean="0"/>
              <a:t>9/11/2011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6E4938-DB91-43D8-A6DD-CB16D84F3A62}" type="slidenum">
              <a:rPr lang="en-US" smtClean="0"/>
              <a:t>‹#›</a:t>
            </a:fld>
            <a:endParaRPr lang="en-US"/>
          </a:p>
        </p:txBody>
      </p:sp>
    </p:spTree>
    <p:extLst>
      <p:ext uri="{BB962C8B-B14F-4D97-AF65-F5344CB8AC3E}">
        <p14:creationId xmlns:p14="http://schemas.microsoft.com/office/powerpoint/2010/main" val="11318062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647F417-85A3-40CC-84A0-6F9B805EE234}" type="datetimeFigureOut">
              <a:rPr lang="en-US" smtClean="0"/>
              <a:t>9/11/2011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F6E4938-DB91-43D8-A6DD-CB16D84F3A62}" type="slidenum">
              <a:rPr lang="en-US" smtClean="0"/>
              <a:t>‹#›</a:t>
            </a:fld>
            <a:endParaRPr lang="en-US"/>
          </a:p>
        </p:txBody>
      </p:sp>
    </p:spTree>
    <p:extLst>
      <p:ext uri="{BB962C8B-B14F-4D97-AF65-F5344CB8AC3E}">
        <p14:creationId xmlns:p14="http://schemas.microsoft.com/office/powerpoint/2010/main" val="13757550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647F417-85A3-40CC-84A0-6F9B805EE234}" type="datetimeFigureOut">
              <a:rPr lang="en-US" smtClean="0"/>
              <a:t>9/11/2011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F6E4938-DB91-43D8-A6DD-CB16D84F3A62}" type="slidenum">
              <a:rPr lang="en-US" smtClean="0"/>
              <a:t>‹#›</a:t>
            </a:fld>
            <a:endParaRPr lang="en-US"/>
          </a:p>
        </p:txBody>
      </p:sp>
    </p:spTree>
    <p:extLst>
      <p:ext uri="{BB962C8B-B14F-4D97-AF65-F5344CB8AC3E}">
        <p14:creationId xmlns:p14="http://schemas.microsoft.com/office/powerpoint/2010/main" val="17763907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47F417-85A3-40CC-84A0-6F9B805EE234}" type="datetimeFigureOut">
              <a:rPr lang="en-US" smtClean="0"/>
              <a:t>9/11/2011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F6E4938-DB91-43D8-A6DD-CB16D84F3A62}" type="slidenum">
              <a:rPr lang="en-US" smtClean="0"/>
              <a:t>‹#›</a:t>
            </a:fld>
            <a:endParaRPr lang="en-US"/>
          </a:p>
        </p:txBody>
      </p:sp>
    </p:spTree>
    <p:extLst>
      <p:ext uri="{BB962C8B-B14F-4D97-AF65-F5344CB8AC3E}">
        <p14:creationId xmlns:p14="http://schemas.microsoft.com/office/powerpoint/2010/main" val="32814118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47F417-85A3-40CC-84A0-6F9B805EE234}" type="datetimeFigureOut">
              <a:rPr lang="en-US" smtClean="0"/>
              <a:t>9/11/2011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6E4938-DB91-43D8-A6DD-CB16D84F3A62}" type="slidenum">
              <a:rPr lang="en-US" smtClean="0"/>
              <a:t>‹#›</a:t>
            </a:fld>
            <a:endParaRPr lang="en-US"/>
          </a:p>
        </p:txBody>
      </p:sp>
    </p:spTree>
    <p:extLst>
      <p:ext uri="{BB962C8B-B14F-4D97-AF65-F5344CB8AC3E}">
        <p14:creationId xmlns:p14="http://schemas.microsoft.com/office/powerpoint/2010/main" val="38572106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47F417-85A3-40CC-84A0-6F9B805EE234}" type="datetimeFigureOut">
              <a:rPr lang="en-US" smtClean="0"/>
              <a:t>9/11/2011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6E4938-DB91-43D8-A6DD-CB16D84F3A62}" type="slidenum">
              <a:rPr lang="en-US" smtClean="0"/>
              <a:t>‹#›</a:t>
            </a:fld>
            <a:endParaRPr lang="en-US"/>
          </a:p>
        </p:txBody>
      </p:sp>
    </p:spTree>
    <p:extLst>
      <p:ext uri="{BB962C8B-B14F-4D97-AF65-F5344CB8AC3E}">
        <p14:creationId xmlns:p14="http://schemas.microsoft.com/office/powerpoint/2010/main" val="6806444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47F417-85A3-40CC-84A0-6F9B805EE234}" type="datetimeFigureOut">
              <a:rPr lang="en-US" smtClean="0"/>
              <a:t>9/11/2011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6E4938-DB91-43D8-A6DD-CB16D84F3A62}" type="slidenum">
              <a:rPr lang="en-US" smtClean="0"/>
              <a:t>‹#›</a:t>
            </a:fld>
            <a:endParaRPr lang="en-US"/>
          </a:p>
        </p:txBody>
      </p:sp>
    </p:spTree>
    <p:extLst>
      <p:ext uri="{BB962C8B-B14F-4D97-AF65-F5344CB8AC3E}">
        <p14:creationId xmlns:p14="http://schemas.microsoft.com/office/powerpoint/2010/main" val="1222512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09600" y="990600"/>
            <a:ext cx="7772400" cy="1466850"/>
          </a:xfrm>
        </p:spPr>
        <p:txBody>
          <a:bodyPr>
            <a:noAutofit/>
          </a:bodyPr>
          <a:lstStyle/>
          <a:p>
            <a:r>
              <a:rPr lang="en-US" sz="9600" dirty="0" smtClean="0">
                <a:solidFill>
                  <a:srgbClr val="0070C0"/>
                </a:solidFill>
              </a:rPr>
              <a:t>The First Battle At Bull Run</a:t>
            </a:r>
            <a:endParaRPr lang="en-US" sz="9600" dirty="0">
              <a:solidFill>
                <a:srgbClr val="0070C0"/>
              </a:solidFill>
            </a:endParaRPr>
          </a:p>
        </p:txBody>
      </p:sp>
      <p:sp>
        <p:nvSpPr>
          <p:cNvPr id="3" name="Subtitle 2"/>
          <p:cNvSpPr>
            <a:spLocks noGrp="1"/>
          </p:cNvSpPr>
          <p:nvPr>
            <p:ph type="subTitle" idx="1"/>
          </p:nvPr>
        </p:nvSpPr>
        <p:spPr/>
        <p:txBody>
          <a:bodyPr>
            <a:noAutofit/>
          </a:bodyPr>
          <a:lstStyle/>
          <a:p>
            <a:r>
              <a:rPr lang="en-US" sz="4000" dirty="0" smtClean="0">
                <a:solidFill>
                  <a:srgbClr val="FF0000"/>
                </a:solidFill>
              </a:rPr>
              <a:t>By: Zach Padden</a:t>
            </a:r>
          </a:p>
        </p:txBody>
      </p:sp>
    </p:spTree>
    <p:extLst>
      <p:ext uri="{BB962C8B-B14F-4D97-AF65-F5344CB8AC3E}">
        <p14:creationId xmlns:p14="http://schemas.microsoft.com/office/powerpoint/2010/main" val="3554183309"/>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wipe(down)">
                                      <p:cBhvr>
                                        <p:cTn id="25" dur="580">
                                          <p:stCondLst>
                                            <p:cond delay="0"/>
                                          </p:stCondLst>
                                        </p:cTn>
                                        <p:tgtEl>
                                          <p:spTgt spid="3">
                                            <p:txEl>
                                              <p:pRg st="0" end="0"/>
                                            </p:txEl>
                                          </p:spTgt>
                                        </p:tgtEl>
                                      </p:cBhvr>
                                    </p:animEffect>
                                    <p:anim calcmode="lin" valueType="num">
                                      <p:cBhvr>
                                        <p:cTn id="26"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0" end="0"/>
                                            </p:txEl>
                                          </p:spTgt>
                                        </p:tgtEl>
                                      </p:cBhvr>
                                      <p:to x="100000" y="60000"/>
                                    </p:animScale>
                                    <p:animScale>
                                      <p:cBhvr>
                                        <p:cTn id="32" dur="166" decel="50000">
                                          <p:stCondLst>
                                            <p:cond delay="676"/>
                                          </p:stCondLst>
                                        </p:cTn>
                                        <p:tgtEl>
                                          <p:spTgt spid="3">
                                            <p:txEl>
                                              <p:pRg st="0" end="0"/>
                                            </p:txEl>
                                          </p:spTgt>
                                        </p:tgtEl>
                                      </p:cBhvr>
                                      <p:to x="100000" y="100000"/>
                                    </p:animScale>
                                    <p:animScale>
                                      <p:cBhvr>
                                        <p:cTn id="33" dur="26">
                                          <p:stCondLst>
                                            <p:cond delay="1312"/>
                                          </p:stCondLst>
                                        </p:cTn>
                                        <p:tgtEl>
                                          <p:spTgt spid="3">
                                            <p:txEl>
                                              <p:pRg st="0" end="0"/>
                                            </p:txEl>
                                          </p:spTgt>
                                        </p:tgtEl>
                                      </p:cBhvr>
                                      <p:to x="100000" y="80000"/>
                                    </p:animScale>
                                    <p:animScale>
                                      <p:cBhvr>
                                        <p:cTn id="34" dur="166" decel="50000">
                                          <p:stCondLst>
                                            <p:cond delay="1338"/>
                                          </p:stCondLst>
                                        </p:cTn>
                                        <p:tgtEl>
                                          <p:spTgt spid="3">
                                            <p:txEl>
                                              <p:pRg st="0" end="0"/>
                                            </p:txEl>
                                          </p:spTgt>
                                        </p:tgtEl>
                                      </p:cBhvr>
                                      <p:to x="100000" y="100000"/>
                                    </p:animScale>
                                    <p:animScale>
                                      <p:cBhvr>
                                        <p:cTn id="35" dur="26">
                                          <p:stCondLst>
                                            <p:cond delay="1642"/>
                                          </p:stCondLst>
                                        </p:cTn>
                                        <p:tgtEl>
                                          <p:spTgt spid="3">
                                            <p:txEl>
                                              <p:pRg st="0" end="0"/>
                                            </p:txEl>
                                          </p:spTgt>
                                        </p:tgtEl>
                                      </p:cBhvr>
                                      <p:to x="100000" y="90000"/>
                                    </p:animScale>
                                    <p:animScale>
                                      <p:cBhvr>
                                        <p:cTn id="36" dur="166" decel="50000">
                                          <p:stCondLst>
                                            <p:cond delay="1668"/>
                                          </p:stCondLst>
                                        </p:cTn>
                                        <p:tgtEl>
                                          <p:spTgt spid="3">
                                            <p:txEl>
                                              <p:pRg st="0" end="0"/>
                                            </p:txEl>
                                          </p:spTgt>
                                        </p:tgtEl>
                                      </p:cBhvr>
                                      <p:to x="100000" y="100000"/>
                                    </p:animScale>
                                    <p:animScale>
                                      <p:cBhvr>
                                        <p:cTn id="37" dur="26">
                                          <p:stCondLst>
                                            <p:cond delay="1808"/>
                                          </p:stCondLst>
                                        </p:cTn>
                                        <p:tgtEl>
                                          <p:spTgt spid="3">
                                            <p:txEl>
                                              <p:pRg st="0" end="0"/>
                                            </p:txEl>
                                          </p:spTgt>
                                        </p:tgtEl>
                                      </p:cBhvr>
                                      <p:to x="100000" y="95000"/>
                                    </p:animScale>
                                    <p:animScale>
                                      <p:cBhvr>
                                        <p:cTn id="38" dur="166" decel="50000">
                                          <p:stCondLst>
                                            <p:cond delay="1834"/>
                                          </p:stCondLst>
                                        </p:cTn>
                                        <p:tgtEl>
                                          <p:spTgt spid="3">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lin ang="162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solidFill>
                  <a:srgbClr val="002060"/>
                </a:solidFill>
                <a:latin typeface="Aharoni" pitchFamily="2" charset="-79"/>
                <a:cs typeface="Aharoni" pitchFamily="2" charset="-79"/>
              </a:rPr>
              <a:t>The First Battle At Bull Run</a:t>
            </a:r>
            <a:endParaRPr lang="en-US" sz="4800" dirty="0">
              <a:solidFill>
                <a:srgbClr val="002060"/>
              </a:solidFill>
              <a:latin typeface="Aharoni" pitchFamily="2" charset="-79"/>
              <a:cs typeface="Aharoni" pitchFamily="2" charset="-79"/>
            </a:endParaRPr>
          </a:p>
        </p:txBody>
      </p:sp>
      <p:sp>
        <p:nvSpPr>
          <p:cNvPr id="3" name="Content Placeholder 2"/>
          <p:cNvSpPr>
            <a:spLocks noGrp="1"/>
          </p:cNvSpPr>
          <p:nvPr>
            <p:ph idx="1"/>
          </p:nvPr>
        </p:nvSpPr>
        <p:spPr/>
        <p:txBody>
          <a:bodyPr>
            <a:normAutofit fontScale="92500" lnSpcReduction="10000"/>
          </a:bodyPr>
          <a:lstStyle/>
          <a:p>
            <a:r>
              <a:rPr lang="en-US" sz="2800" dirty="0"/>
              <a:t>First Battle of Bull Run, also known as First</a:t>
            </a:r>
            <a:r>
              <a:rPr lang="en-US" sz="2800" b="1" dirty="0"/>
              <a:t> </a:t>
            </a:r>
            <a:r>
              <a:rPr lang="en-US" sz="2800" dirty="0"/>
              <a:t>Manassas (the name used by Confederate forces), was fought on July 21, 1861, in Prince William County, Virginia, near the City of Manassas. It was the first major land battle of the American Civil War</a:t>
            </a:r>
            <a:r>
              <a:rPr lang="en-US" sz="2800" dirty="0" smtClean="0"/>
              <a:t>.</a:t>
            </a:r>
          </a:p>
          <a:p>
            <a:r>
              <a:rPr lang="en-US" sz="2800" dirty="0" smtClean="0"/>
              <a:t>Brigadier</a:t>
            </a:r>
            <a:r>
              <a:rPr lang="en-US" sz="2800" b="1" dirty="0" smtClean="0"/>
              <a:t> </a:t>
            </a:r>
            <a:r>
              <a:rPr lang="en-US" sz="2800" dirty="0" smtClean="0"/>
              <a:t>General </a:t>
            </a:r>
            <a:r>
              <a:rPr lang="en-US" sz="2800" dirty="0"/>
              <a:t>Irvin</a:t>
            </a:r>
            <a:r>
              <a:rPr lang="en-US" sz="2800" b="1" dirty="0"/>
              <a:t> </a:t>
            </a:r>
            <a:r>
              <a:rPr lang="en-US" sz="2800" dirty="0"/>
              <a:t>McDowell </a:t>
            </a:r>
            <a:r>
              <a:rPr lang="en-US" sz="2800" dirty="0" smtClean="0"/>
              <a:t>led the Union army and </a:t>
            </a:r>
            <a:r>
              <a:rPr lang="en-US" sz="2800" dirty="0"/>
              <a:t>P.G.T. </a:t>
            </a:r>
            <a:r>
              <a:rPr lang="en-US" sz="2800" dirty="0" smtClean="0"/>
              <a:t>Beauregard led the Confederates into the major battle.</a:t>
            </a:r>
          </a:p>
          <a:p>
            <a:r>
              <a:rPr lang="en-US" sz="2800" dirty="0" smtClean="0"/>
              <a:t>Both sides had unseasoned soldiers who were not trained long and were mostly volunteers at this point in the Civil War.</a:t>
            </a:r>
          </a:p>
          <a:p>
            <a:endParaRPr lang="en-US" sz="2800" dirty="0" smtClean="0"/>
          </a:p>
          <a:p>
            <a:endParaRPr lang="en-US" sz="2800" dirty="0" smtClean="0"/>
          </a:p>
          <a:p>
            <a:endParaRPr lang="en-US" sz="2800" dirty="0"/>
          </a:p>
          <a:p>
            <a:endParaRPr lang="en-US" dirty="0"/>
          </a:p>
        </p:txBody>
      </p:sp>
    </p:spTree>
    <p:extLst>
      <p:ext uri="{BB962C8B-B14F-4D97-AF65-F5344CB8AC3E}">
        <p14:creationId xmlns:p14="http://schemas.microsoft.com/office/powerpoint/2010/main" val="2029707799"/>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325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2" dur="500"/>
                                        <p:tgtEl>
                                          <p:spTgt spid="3">
                                            <p:txEl>
                                              <p:pRg st="0" end="0"/>
                                            </p:txEl>
                                          </p:spTgt>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5" dur="500"/>
                                        <p:tgtEl>
                                          <p:spTgt spid="3">
                                            <p:txEl>
                                              <p:pRg st="1" end="1"/>
                                            </p:txEl>
                                          </p:spTgt>
                                        </p:tgtEl>
                                      </p:cBhvr>
                                    </p:animEffect>
                                  </p:childTnLst>
                                </p:cTn>
                              </p:par>
                              <p:par>
                                <p:cTn id="16" presetID="14" presetClass="entr" presetSubtype="10" fill="hold" grpId="0"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8"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50" y="7382"/>
            <a:ext cx="9144000" cy="6400800"/>
          </a:xfrm>
          <a:prstGeom prst="rect">
            <a:avLst/>
          </a:prstGeom>
        </p:spPr>
      </p:pic>
      <p:sp>
        <p:nvSpPr>
          <p:cNvPr id="5" name="TextBox 4"/>
          <p:cNvSpPr txBox="1"/>
          <p:nvPr/>
        </p:nvSpPr>
        <p:spPr>
          <a:xfrm>
            <a:off x="0" y="6324600"/>
            <a:ext cx="8991600" cy="369332"/>
          </a:xfrm>
          <a:prstGeom prst="rect">
            <a:avLst/>
          </a:prstGeom>
          <a:noFill/>
        </p:spPr>
        <p:txBody>
          <a:bodyPr wrap="square" rtlCol="0">
            <a:spAutoFit/>
          </a:bodyPr>
          <a:lstStyle/>
          <a:p>
            <a:r>
              <a:rPr lang="en-US" dirty="0" smtClean="0"/>
              <a:t>http</a:t>
            </a:r>
            <a:r>
              <a:rPr lang="en-US" dirty="0"/>
              <a:t>://</a:t>
            </a:r>
            <a:r>
              <a:rPr lang="en-US" dirty="0" smtClean="0"/>
              <a:t>www.totalgettysburg.com/battle-of-bull-run.htm</a:t>
            </a:r>
            <a:endParaRPr lang="en-US" dirty="0"/>
          </a:p>
        </p:txBody>
      </p:sp>
    </p:spTree>
    <p:extLst>
      <p:ext uri="{BB962C8B-B14F-4D97-AF65-F5344CB8AC3E}">
        <p14:creationId xmlns:p14="http://schemas.microsoft.com/office/powerpoint/2010/main" val="3003621890"/>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C000"/>
                </a:solidFill>
                <a:latin typeface="Matisse ITC" pitchFamily="82" charset="0"/>
              </a:rPr>
              <a:t>ARMY’S COLLIDE AT BULL RUN</a:t>
            </a:r>
            <a:endParaRPr lang="en-US" dirty="0">
              <a:solidFill>
                <a:srgbClr val="FFC000"/>
              </a:solidFill>
              <a:latin typeface="Matisse ITC" pitchFamily="82" charset="0"/>
            </a:endParaRPr>
          </a:p>
        </p:txBody>
      </p:sp>
      <p:sp>
        <p:nvSpPr>
          <p:cNvPr id="3" name="Content Placeholder 2"/>
          <p:cNvSpPr>
            <a:spLocks noGrp="1"/>
          </p:cNvSpPr>
          <p:nvPr>
            <p:ph idx="1"/>
          </p:nvPr>
        </p:nvSpPr>
        <p:spPr/>
        <p:txBody>
          <a:bodyPr>
            <a:noAutofit/>
          </a:bodyPr>
          <a:lstStyle/>
          <a:p>
            <a:r>
              <a:rPr lang="en-US" sz="2500" dirty="0" smtClean="0">
                <a:solidFill>
                  <a:schemeClr val="bg1"/>
                </a:solidFill>
              </a:rPr>
              <a:t>A Union army, consisting </a:t>
            </a:r>
            <a:r>
              <a:rPr lang="en-US" sz="2500" dirty="0" smtClean="0">
                <a:solidFill>
                  <a:schemeClr val="bg1"/>
                </a:solidFill>
              </a:rPr>
              <a:t>of 30,000 </a:t>
            </a:r>
            <a:r>
              <a:rPr lang="en-US" sz="2500" dirty="0" smtClean="0">
                <a:solidFill>
                  <a:schemeClr val="bg1"/>
                </a:solidFill>
              </a:rPr>
              <a:t>men, fought </a:t>
            </a:r>
            <a:r>
              <a:rPr lang="en-US" sz="2500" dirty="0" smtClean="0">
                <a:solidFill>
                  <a:schemeClr val="bg1"/>
                </a:solidFill>
              </a:rPr>
              <a:t>10</a:t>
            </a:r>
            <a:r>
              <a:rPr lang="en-US" sz="2500" dirty="0" smtClean="0">
                <a:solidFill>
                  <a:schemeClr val="bg1"/>
                </a:solidFill>
              </a:rPr>
              <a:t>,000 Confederates.</a:t>
            </a:r>
            <a:endParaRPr lang="en-US" sz="2500" dirty="0" smtClean="0">
              <a:solidFill>
                <a:schemeClr val="bg1"/>
              </a:solidFill>
            </a:endParaRPr>
          </a:p>
          <a:p>
            <a:r>
              <a:rPr lang="en-US" sz="2500" dirty="0" smtClean="0">
                <a:solidFill>
                  <a:schemeClr val="bg1"/>
                </a:solidFill>
              </a:rPr>
              <a:t>Bull </a:t>
            </a:r>
            <a:r>
              <a:rPr lang="en-US" sz="2500" dirty="0">
                <a:solidFill>
                  <a:schemeClr val="bg1"/>
                </a:solidFill>
              </a:rPr>
              <a:t>Run was the largest and bloodiest battle in American history up to that point. Union casualties were 460 killed, 1,124 wounded, and 1,312 missing or captured; Confederate casualties were 387 killed, 1,582 wounded, and 13 missing</a:t>
            </a:r>
            <a:r>
              <a:rPr lang="en-US" sz="2500" dirty="0" smtClean="0">
                <a:solidFill>
                  <a:schemeClr val="bg1"/>
                </a:solidFill>
              </a:rPr>
              <a:t>. </a:t>
            </a:r>
            <a:r>
              <a:rPr lang="en-US" sz="2500" dirty="0">
                <a:solidFill>
                  <a:schemeClr val="bg1"/>
                </a:solidFill>
              </a:rPr>
              <a:t>Among the latter was Col. Francis S. Bartow, who was the first Confederate brigade commander to be killed in the Civil War. General Bee was mortally wounded and died the following day</a:t>
            </a:r>
            <a:r>
              <a:rPr lang="en-US" sz="2500" dirty="0" smtClean="0">
                <a:solidFill>
                  <a:schemeClr val="bg1"/>
                </a:solidFill>
              </a:rPr>
              <a:t>.</a:t>
            </a:r>
            <a:endParaRPr lang="en-US" sz="2500" dirty="0">
              <a:solidFill>
                <a:schemeClr val="bg1"/>
              </a:solidFill>
            </a:endParaRPr>
          </a:p>
          <a:p>
            <a:r>
              <a:rPr lang="en-US" sz="2500" dirty="0">
                <a:solidFill>
                  <a:schemeClr val="bg1"/>
                </a:solidFill>
              </a:rPr>
              <a:t>Due to the more causalities in the Union army this </a:t>
            </a:r>
            <a:r>
              <a:rPr lang="en-US" sz="2500" dirty="0" smtClean="0">
                <a:solidFill>
                  <a:schemeClr val="bg1"/>
                </a:solidFill>
              </a:rPr>
              <a:t>was considered a win for the South pushing them on.</a:t>
            </a:r>
            <a:endParaRPr lang="en-US" sz="2500" dirty="0">
              <a:solidFill>
                <a:schemeClr val="bg1"/>
              </a:solidFill>
            </a:endParaRPr>
          </a:p>
        </p:txBody>
      </p:sp>
    </p:spTree>
    <p:extLst>
      <p:ext uri="{BB962C8B-B14F-4D97-AF65-F5344CB8AC3E}">
        <p14:creationId xmlns:p14="http://schemas.microsoft.com/office/powerpoint/2010/main" val="3250290409"/>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3"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4"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5" dur="1000"/>
                                        <p:tgtEl>
                                          <p:spTgt spid="3">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1" presetClass="entr" presetSubtype="0" fill="hold" grpId="0"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p:cTn id="20"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1"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2"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23" dur="1000"/>
                                        <p:tgtEl>
                                          <p:spTgt spid="3">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31"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 calcmode="lin" valueType="num">
                                      <p:cBhvr>
                                        <p:cTn id="28"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9"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30"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31"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a:xfrm>
            <a:off x="457200" y="1600200"/>
            <a:ext cx="8229600" cy="5105400"/>
          </a:xfrm>
        </p:spPr>
        <p:txBody>
          <a:bodyPr/>
          <a:lstStyle/>
          <a:p>
            <a:r>
              <a:rPr lang="en-US" dirty="0" smtClean="0"/>
              <a:t>http://library.thinkquest.org/3055/netscape/battles/bullrun.html</a:t>
            </a:r>
          </a:p>
          <a:p>
            <a:r>
              <a:rPr lang="en-US" dirty="0" smtClean="0"/>
              <a:t>http</a:t>
            </a:r>
            <a:r>
              <a:rPr lang="en-US" dirty="0"/>
              <a:t>://</a:t>
            </a:r>
            <a:r>
              <a:rPr lang="en-US" dirty="0" smtClean="0"/>
              <a:t>en.wikipedia.org/wiki/First_Battle_of_Bull_Run#Background</a:t>
            </a:r>
          </a:p>
          <a:p>
            <a:r>
              <a:rPr lang="en-US"/>
              <a:t>http://www.totalgettysburg.com/battle-of-bull-run.htm</a:t>
            </a:r>
          </a:p>
          <a:p>
            <a:endParaRPr lang="en-US" dirty="0" smtClean="0"/>
          </a:p>
          <a:p>
            <a:endParaRPr lang="en-US" dirty="0"/>
          </a:p>
          <a:p>
            <a:endParaRPr lang="en-US" dirty="0" smtClean="0"/>
          </a:p>
          <a:p>
            <a:endParaRPr lang="en-US" dirty="0"/>
          </a:p>
        </p:txBody>
      </p:sp>
    </p:spTree>
    <p:extLst>
      <p:ext uri="{BB962C8B-B14F-4D97-AF65-F5344CB8AC3E}">
        <p14:creationId xmlns:p14="http://schemas.microsoft.com/office/powerpoint/2010/main" val="2814395970"/>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90</TotalTime>
  <Words>244</Words>
  <Application>Microsoft Office PowerPoint</Application>
  <PresentationFormat>On-screen Show (4:3)</PresentationFormat>
  <Paragraphs>19</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The First Battle At Bull Run</vt:lpstr>
      <vt:lpstr>The First Battle At Bull Run</vt:lpstr>
      <vt:lpstr>PowerPoint Presentation</vt:lpstr>
      <vt:lpstr>ARMY’S COLLIDE AT BULL RUN</vt:lpstr>
      <vt:lpstr>RESOURCES</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First Battle At Bull Run</dc:title>
  <dc:creator>Owner</dc:creator>
  <cp:lastModifiedBy>Owner</cp:lastModifiedBy>
  <cp:revision>10</cp:revision>
  <dcterms:created xsi:type="dcterms:W3CDTF">2011-09-08T01:00:18Z</dcterms:created>
  <dcterms:modified xsi:type="dcterms:W3CDTF">2011-09-11T15:44:48Z</dcterms:modified>
</cp:coreProperties>
</file>