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9" r:id="rId3"/>
    <p:sldId id="258"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86" autoAdjust="0"/>
    <p:restoredTop sz="94599" autoAdjust="0"/>
  </p:normalViewPr>
  <p:slideViewPr>
    <p:cSldViewPr>
      <p:cViewPr varScale="1">
        <p:scale>
          <a:sx n="65" d="100"/>
          <a:sy n="65" d="100"/>
        </p:scale>
        <p:origin x="-734"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2EC4E4-DC07-47CC-B30C-2D41D135613B}" type="datetimeFigureOut">
              <a:rPr lang="en-US" smtClean="0"/>
              <a:t>9/12/2011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849643-80C7-4138-950C-4141E429292C}"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849643-80C7-4138-950C-4141E429292C}"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9FA6C8-C1A5-46E5-A2BA-218538CBA5F9}" type="datetimeFigureOut">
              <a:rPr lang="en-US" smtClean="0"/>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9FA6C8-C1A5-46E5-A2BA-218538CBA5F9}" type="datetimeFigureOut">
              <a:rPr lang="en-US" smtClean="0"/>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9FA6C8-C1A5-46E5-A2BA-218538CBA5F9}" type="datetimeFigureOut">
              <a:rPr lang="en-US" smtClean="0"/>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9FA6C8-C1A5-46E5-A2BA-218538CBA5F9}" type="datetimeFigureOut">
              <a:rPr lang="en-US" smtClean="0"/>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9FA6C8-C1A5-46E5-A2BA-218538CBA5F9}" type="datetimeFigureOut">
              <a:rPr lang="en-US" smtClean="0"/>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9FA6C8-C1A5-46E5-A2BA-218538CBA5F9}" type="datetimeFigureOut">
              <a:rPr lang="en-US" smtClean="0"/>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9FA6C8-C1A5-46E5-A2BA-218538CBA5F9}" type="datetimeFigureOut">
              <a:rPr lang="en-US" smtClean="0"/>
              <a:t>9/12/2011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39FA6C8-C1A5-46E5-A2BA-218538CBA5F9}" type="datetimeFigureOut">
              <a:rPr lang="en-US" smtClean="0"/>
              <a:t>9/12/2011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9FA6C8-C1A5-46E5-A2BA-218538CBA5F9}" type="datetimeFigureOut">
              <a:rPr lang="en-US" smtClean="0"/>
              <a:t>9/12/2011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9FA6C8-C1A5-46E5-A2BA-218538CBA5F9}" type="datetimeFigureOut">
              <a:rPr lang="en-US" smtClean="0"/>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9FA6C8-C1A5-46E5-A2BA-218538CBA5F9}" type="datetimeFigureOut">
              <a:rPr lang="en-US" smtClean="0"/>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85A317-4E70-41DC-9FE4-2BFDB000651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9FA6C8-C1A5-46E5-A2BA-218538CBA5F9}" type="datetimeFigureOut">
              <a:rPr lang="en-US" smtClean="0"/>
              <a:t>9/12/2011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85A317-4E70-41DC-9FE4-2BFDB000651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t>The Battle of Cold Harbor</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Zach Lewis</a:t>
            </a:r>
          </a:p>
          <a:p>
            <a:r>
              <a:rPr lang="en-US" dirty="0" smtClean="0">
                <a:solidFill>
                  <a:schemeClr val="tx1"/>
                </a:solidFill>
              </a:rPr>
              <a:t>5</a:t>
            </a:r>
            <a:r>
              <a:rPr lang="en-US" baseline="30000" dirty="0" smtClean="0">
                <a:solidFill>
                  <a:schemeClr val="tx1"/>
                </a:solidFill>
              </a:rPr>
              <a:t>th</a:t>
            </a:r>
            <a:r>
              <a:rPr lang="en-US" dirty="0" smtClean="0">
                <a:solidFill>
                  <a:schemeClr val="tx1"/>
                </a:solidFill>
              </a:rPr>
              <a:t> Period</a:t>
            </a:r>
          </a:p>
          <a:p>
            <a:r>
              <a:rPr lang="en-US" dirty="0" smtClean="0">
                <a:solidFill>
                  <a:schemeClr val="tx1"/>
                </a:solidFill>
              </a:rPr>
              <a:t>Mr. Oswald</a:t>
            </a:r>
            <a:endParaRPr lang="en-US" dirty="0">
              <a:solidFill>
                <a:schemeClr val="tx1"/>
              </a:solidFill>
            </a:endParaRPr>
          </a:p>
        </p:txBody>
      </p:sp>
      <p:pic>
        <p:nvPicPr>
          <p:cNvPr id="5" name="Picture 4" descr="imagesCA0M6MA2.jpg"/>
          <p:cNvPicPr>
            <a:picLocks noChangeAspect="1"/>
          </p:cNvPicPr>
          <p:nvPr/>
        </p:nvPicPr>
        <p:blipFill>
          <a:blip r:embed="rId3" cstate="print"/>
          <a:stretch>
            <a:fillRect/>
          </a:stretch>
        </p:blipFill>
        <p:spPr>
          <a:xfrm>
            <a:off x="2743200" y="1447800"/>
            <a:ext cx="3581400" cy="2458083"/>
          </a:xfrm>
          <a:prstGeom prst="rect">
            <a:avLst/>
          </a:prstGeom>
        </p:spPr>
      </p:pic>
      <p:sp>
        <p:nvSpPr>
          <p:cNvPr id="6" name="Rectangle 5"/>
          <p:cNvSpPr/>
          <p:nvPr/>
        </p:nvSpPr>
        <p:spPr>
          <a:xfrm>
            <a:off x="0" y="6324600"/>
            <a:ext cx="9144000" cy="369332"/>
          </a:xfrm>
          <a:prstGeom prst="rect">
            <a:avLst/>
          </a:prstGeom>
        </p:spPr>
        <p:txBody>
          <a:bodyPr wrap="square">
            <a:spAutoFit/>
          </a:bodyPr>
          <a:lstStyle/>
          <a:p>
            <a:pPr algn="ctr"/>
            <a:r>
              <a:rPr lang="en-US" dirty="0" smtClean="0"/>
              <a:t>http://en.wikipedia.org/wiki/File:Battle_of_Cold_Harbor.png</a:t>
            </a:r>
            <a:endParaRPr lang="en-US" dirty="0"/>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43"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Effect transition="in" filter="fade">
                                      <p:cBhvr>
                                        <p:cTn id="31" dur="100"/>
                                        <p:tgtEl>
                                          <p:spTgt spid="3">
                                            <p:txEl>
                                              <p:pRg st="0" end="0"/>
                                            </p:txEl>
                                          </p:spTgt>
                                        </p:tgtEl>
                                      </p:cBhvr>
                                    </p:animEffect>
                                    <p:anim calcmode="lin" valueType="num">
                                      <p:cBhvr>
                                        <p:cTn id="32"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3"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3" presetClass="entr" presetSubtype="0" fill="hold" grpId="0" nodeType="clickEffect">
                                  <p:stCondLst>
                                    <p:cond delay="0"/>
                                  </p:stCondLst>
                                  <p:childTnLst>
                                    <p:set>
                                      <p:cBhvr>
                                        <p:cTn id="39" dur="1" fill="hold">
                                          <p:stCondLst>
                                            <p:cond delay="0"/>
                                          </p:stCondLst>
                                        </p:cTn>
                                        <p:tgtEl>
                                          <p:spTgt spid="3">
                                            <p:txEl>
                                              <p:pRg st="1" end="1"/>
                                            </p:txEl>
                                          </p:spTgt>
                                        </p:tgtEl>
                                        <p:attrNameLst>
                                          <p:attrName>style.visibility</p:attrName>
                                        </p:attrNameLst>
                                      </p:cBhvr>
                                      <p:to>
                                        <p:strVal val="visible"/>
                                      </p:to>
                                    </p:set>
                                    <p:animEffect transition="in" filter="fade">
                                      <p:cBhvr>
                                        <p:cTn id="40" dur="100"/>
                                        <p:tgtEl>
                                          <p:spTgt spid="3">
                                            <p:txEl>
                                              <p:pRg st="1" end="1"/>
                                            </p:txEl>
                                          </p:spTgt>
                                        </p:tgtEl>
                                      </p:cBhvr>
                                    </p:animEffect>
                                    <p:anim calcmode="lin" valueType="num">
                                      <p:cBhvr>
                                        <p:cTn id="41"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2"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43"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4"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3" presetClass="entr" presetSubtype="0" fill="hold" grpId="0" nodeType="clickEffect">
                                  <p:stCondLst>
                                    <p:cond delay="0"/>
                                  </p:stCondLst>
                                  <p:childTnLst>
                                    <p:set>
                                      <p:cBhvr>
                                        <p:cTn id="48" dur="1" fill="hold">
                                          <p:stCondLst>
                                            <p:cond delay="0"/>
                                          </p:stCondLst>
                                        </p:cTn>
                                        <p:tgtEl>
                                          <p:spTgt spid="3">
                                            <p:txEl>
                                              <p:pRg st="2" end="2"/>
                                            </p:txEl>
                                          </p:spTgt>
                                        </p:tgtEl>
                                        <p:attrNameLst>
                                          <p:attrName>style.visibility</p:attrName>
                                        </p:attrNameLst>
                                      </p:cBhvr>
                                      <p:to>
                                        <p:strVal val="visible"/>
                                      </p:to>
                                    </p:set>
                                    <p:animEffect transition="in" filter="fade">
                                      <p:cBhvr>
                                        <p:cTn id="49" dur="100"/>
                                        <p:tgtEl>
                                          <p:spTgt spid="3">
                                            <p:txEl>
                                              <p:pRg st="2" end="2"/>
                                            </p:txEl>
                                          </p:spTgt>
                                        </p:tgtEl>
                                      </p:cBhvr>
                                    </p:animEffect>
                                    <p:anim calcmode="lin" valueType="num">
                                      <p:cBhvr>
                                        <p:cTn id="50"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51"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Facts</a:t>
            </a:r>
            <a:endParaRPr lang="en-US" dirty="0"/>
          </a:p>
        </p:txBody>
      </p:sp>
      <p:sp>
        <p:nvSpPr>
          <p:cNvPr id="3" name="Content Placeholder 2"/>
          <p:cNvSpPr>
            <a:spLocks noGrp="1"/>
          </p:cNvSpPr>
          <p:nvPr>
            <p:ph idx="1"/>
          </p:nvPr>
        </p:nvSpPr>
        <p:spPr>
          <a:xfrm>
            <a:off x="533400" y="6019800"/>
            <a:ext cx="8229600" cy="533399"/>
          </a:xfrm>
          <a:noFill/>
          <a:ln>
            <a:solidFill>
              <a:schemeClr val="bg1"/>
            </a:solidFill>
          </a:ln>
        </p:spPr>
        <p:txBody>
          <a:bodyPr>
            <a:normAutofit/>
          </a:bodyPr>
          <a:lstStyle/>
          <a:p>
            <a:pPr algn="ctr">
              <a:buNone/>
            </a:pPr>
            <a:r>
              <a:rPr lang="en-US" sz="2600" dirty="0" smtClean="0"/>
              <a:t>http://www.nps.gov/hps/abpp/battles/va062.htm</a:t>
            </a:r>
            <a:endParaRPr lang="en-US" sz="2600" dirty="0"/>
          </a:p>
        </p:txBody>
      </p:sp>
      <p:sp>
        <p:nvSpPr>
          <p:cNvPr id="7" name="Rectangle 6"/>
          <p:cNvSpPr/>
          <p:nvPr/>
        </p:nvSpPr>
        <p:spPr>
          <a:xfrm>
            <a:off x="533400" y="5181600"/>
            <a:ext cx="8229600" cy="830997"/>
          </a:xfrm>
          <a:prstGeom prst="rect">
            <a:avLst/>
          </a:prstGeom>
        </p:spPr>
        <p:txBody>
          <a:bodyPr wrap="square">
            <a:spAutoFit/>
          </a:bodyPr>
          <a:lstStyle/>
          <a:p>
            <a:pPr>
              <a:buNone/>
            </a:pPr>
            <a:r>
              <a:rPr lang="en-US" sz="2400" dirty="0" smtClean="0"/>
              <a:t>The fighting lasted for twelve days, starting on the 31</a:t>
            </a:r>
            <a:r>
              <a:rPr lang="en-US" sz="2400" baseline="30000" dirty="0" smtClean="0"/>
              <a:t>st</a:t>
            </a:r>
            <a:r>
              <a:rPr lang="en-US" sz="2400" dirty="0" smtClean="0"/>
              <a:t> of May and ending the 12</a:t>
            </a:r>
            <a:r>
              <a:rPr lang="en-US" sz="2400" baseline="30000" dirty="0" smtClean="0"/>
              <a:t>th</a:t>
            </a:r>
            <a:r>
              <a:rPr lang="en-US" sz="2400" dirty="0" smtClean="0"/>
              <a:t> of June, 1864.</a:t>
            </a:r>
            <a:endParaRPr lang="en-US" sz="2400" dirty="0" smtClean="0"/>
          </a:p>
        </p:txBody>
      </p:sp>
      <p:sp>
        <p:nvSpPr>
          <p:cNvPr id="8" name="Rectangle 7"/>
          <p:cNvSpPr/>
          <p:nvPr/>
        </p:nvSpPr>
        <p:spPr>
          <a:xfrm>
            <a:off x="457200" y="4343400"/>
            <a:ext cx="8229600" cy="830997"/>
          </a:xfrm>
          <a:prstGeom prst="rect">
            <a:avLst/>
          </a:prstGeom>
        </p:spPr>
        <p:txBody>
          <a:bodyPr wrap="square">
            <a:spAutoFit/>
          </a:bodyPr>
          <a:lstStyle/>
          <a:p>
            <a:pPr>
              <a:buNone/>
            </a:pPr>
            <a:r>
              <a:rPr lang="en-US" sz="2400" dirty="0" smtClean="0"/>
              <a:t>Leading Generals for the North were Lt. Gen. Ulysses Grant and Maj. Gen. George Meade. The South was led by Gen. Robert Lee.</a:t>
            </a:r>
            <a:endParaRPr lang="en-US" sz="2400" dirty="0" smtClean="0"/>
          </a:p>
        </p:txBody>
      </p:sp>
      <p:sp>
        <p:nvSpPr>
          <p:cNvPr id="9" name="Rectangle 8"/>
          <p:cNvSpPr/>
          <p:nvPr/>
        </p:nvSpPr>
        <p:spPr>
          <a:xfrm>
            <a:off x="457200" y="2819400"/>
            <a:ext cx="8229600" cy="1569660"/>
          </a:xfrm>
          <a:prstGeom prst="rect">
            <a:avLst/>
          </a:prstGeom>
        </p:spPr>
        <p:txBody>
          <a:bodyPr wrap="square">
            <a:spAutoFit/>
          </a:bodyPr>
          <a:lstStyle/>
          <a:p>
            <a:pPr>
              <a:buNone/>
            </a:pPr>
            <a:r>
              <a:rPr lang="en-US" sz="2400" dirty="0" smtClean="0"/>
              <a:t>The battle was a victory for the South and a huge loss to the Union army. Out of the 15,000 est. troops that died or were injured, 13,000 were Union soldiers and only 2,500 were Confederates.</a:t>
            </a:r>
            <a:endParaRPr lang="en-US" sz="2400" dirty="0" smtClean="0"/>
          </a:p>
        </p:txBody>
      </p:sp>
      <p:sp>
        <p:nvSpPr>
          <p:cNvPr id="10" name="Rectangle 9"/>
          <p:cNvSpPr/>
          <p:nvPr/>
        </p:nvSpPr>
        <p:spPr>
          <a:xfrm>
            <a:off x="457200" y="1600200"/>
            <a:ext cx="8229600" cy="1200329"/>
          </a:xfrm>
          <a:prstGeom prst="rect">
            <a:avLst/>
          </a:prstGeom>
        </p:spPr>
        <p:txBody>
          <a:bodyPr wrap="square">
            <a:spAutoFit/>
          </a:bodyPr>
          <a:lstStyle/>
          <a:p>
            <a:pPr>
              <a:buNone/>
            </a:pPr>
            <a:r>
              <a:rPr lang="en-US" sz="2400" dirty="0" smtClean="0"/>
              <a:t>The Battle of Cold Harbor took place in Hanover County, Virginia. Just south of the Potomac River and north of Richmond. It was a part of Grant’s Overlord Campaign.</a:t>
            </a:r>
            <a:endParaRPr lang="en-US" sz="2400" dirty="0" smtClean="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anim calcmode="lin" valueType="num">
                                      <p:cBhvr>
                                        <p:cTn id="26" dur="400" fill="hold"/>
                                        <p:tgtEl>
                                          <p:spTgt spid="10"/>
                                        </p:tgtEl>
                                        <p:attrNameLst>
                                          <p:attrName>ppt_x</p:attrName>
                                        </p:attrNameLst>
                                      </p:cBhvr>
                                      <p:tavLst>
                                        <p:tav tm="0">
                                          <p:val>
                                            <p:strVal val="#ppt_x"/>
                                          </p:val>
                                        </p:tav>
                                        <p:tav tm="100000">
                                          <p:val>
                                            <p:strVal val="#ppt_x"/>
                                          </p:val>
                                        </p:tav>
                                      </p:tavLst>
                                    </p:anim>
                                    <p:anim calcmode="lin" valueType="num">
                                      <p:cBhvr>
                                        <p:cTn id="27" dur="400" fill="hold"/>
                                        <p:tgtEl>
                                          <p:spTgt spid="10"/>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1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1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
                                        <p:tgtEl>
                                          <p:spTgt spid="9"/>
                                        </p:tgtEl>
                                      </p:cBhvr>
                                    </p:animEffect>
                                    <p:anim calcmode="lin" valueType="num">
                                      <p:cBhvr>
                                        <p:cTn id="35" dur="400" fill="hold"/>
                                        <p:tgtEl>
                                          <p:spTgt spid="9"/>
                                        </p:tgtEl>
                                        <p:attrNameLst>
                                          <p:attrName>ppt_x</p:attrName>
                                        </p:attrNameLst>
                                      </p:cBhvr>
                                      <p:tavLst>
                                        <p:tav tm="0">
                                          <p:val>
                                            <p:strVal val="#ppt_x"/>
                                          </p:val>
                                        </p:tav>
                                        <p:tav tm="100000">
                                          <p:val>
                                            <p:strVal val="#ppt_x"/>
                                          </p:val>
                                        </p:tav>
                                      </p:tavLst>
                                    </p:anim>
                                    <p:anim calcmode="lin" valueType="num">
                                      <p:cBhvr>
                                        <p:cTn id="36" dur="400" fill="hold"/>
                                        <p:tgtEl>
                                          <p:spTgt spid="9"/>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
                                        <p:tgtEl>
                                          <p:spTgt spid="8"/>
                                        </p:tgtEl>
                                      </p:cBhvr>
                                    </p:animEffect>
                                    <p:anim calcmode="lin" valueType="num">
                                      <p:cBhvr>
                                        <p:cTn id="44" dur="400" fill="hold"/>
                                        <p:tgtEl>
                                          <p:spTgt spid="8"/>
                                        </p:tgtEl>
                                        <p:attrNameLst>
                                          <p:attrName>ppt_x</p:attrName>
                                        </p:attrNameLst>
                                      </p:cBhvr>
                                      <p:tavLst>
                                        <p:tav tm="0">
                                          <p:val>
                                            <p:strVal val="#ppt_x"/>
                                          </p:val>
                                        </p:tav>
                                        <p:tav tm="100000">
                                          <p:val>
                                            <p:strVal val="#ppt_x"/>
                                          </p:val>
                                        </p:tav>
                                      </p:tavLst>
                                    </p:anim>
                                    <p:anim calcmode="lin" valueType="num">
                                      <p:cBhvr>
                                        <p:cTn id="45" dur="400" fill="hold"/>
                                        <p:tgtEl>
                                          <p:spTgt spid="8"/>
                                        </p:tgtEl>
                                        <p:attrNameLst>
                                          <p:attrName>ppt_y</p:attrName>
                                        </p:attrNameLst>
                                      </p:cBhvr>
                                      <p:tavLst>
                                        <p:tav tm="0">
                                          <p:val>
                                            <p:strVal val="#ppt_y+0.31"/>
                                          </p:val>
                                        </p:tav>
                                        <p:tav tm="100000">
                                          <p:val>
                                            <p:strVal val="#ppt_y+0.31"/>
                                          </p:val>
                                        </p:tav>
                                      </p:tavLst>
                                    </p:anim>
                                    <p:anim calcmode="lin" valueType="num">
                                      <p:cBhvr>
                                        <p:cTn id="46"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3"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
                                        <p:tgtEl>
                                          <p:spTgt spid="7"/>
                                        </p:tgtEl>
                                      </p:cBhvr>
                                    </p:animEffect>
                                    <p:anim calcmode="lin" valueType="num">
                                      <p:cBhvr>
                                        <p:cTn id="53" dur="400" fill="hold"/>
                                        <p:tgtEl>
                                          <p:spTgt spid="7"/>
                                        </p:tgtEl>
                                        <p:attrNameLst>
                                          <p:attrName>ppt_x</p:attrName>
                                        </p:attrNameLst>
                                      </p:cBhvr>
                                      <p:tavLst>
                                        <p:tav tm="0">
                                          <p:val>
                                            <p:strVal val="#ppt_x"/>
                                          </p:val>
                                        </p:tav>
                                        <p:tav tm="100000">
                                          <p:val>
                                            <p:strVal val="#ppt_x"/>
                                          </p:val>
                                        </p:tav>
                                      </p:tavLst>
                                    </p:anim>
                                    <p:anim calcmode="lin" valueType="num">
                                      <p:cBhvr>
                                        <p:cTn id="54" dur="400" fill="hold"/>
                                        <p:tgtEl>
                                          <p:spTgt spid="7"/>
                                        </p:tgtEl>
                                        <p:attrNameLst>
                                          <p:attrName>ppt_y</p:attrName>
                                        </p:attrNameLst>
                                      </p:cBhvr>
                                      <p:tavLst>
                                        <p:tav tm="0">
                                          <p:val>
                                            <p:strVal val="#ppt_y+0.31"/>
                                          </p:val>
                                        </p:tav>
                                        <p:tav tm="100000">
                                          <p:val>
                                            <p:strVal val="#ppt_y+0.31"/>
                                          </p:val>
                                        </p:tav>
                                      </p:tavLst>
                                    </p:anim>
                                    <p:anim calcmode="lin" valueType="num">
                                      <p:cBhvr>
                                        <p:cTn id="55"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
                                            <p:bg/>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Basically “Went Down”</a:t>
            </a:r>
            <a:endParaRPr lang="en-US" dirty="0"/>
          </a:p>
        </p:txBody>
      </p:sp>
      <p:sp>
        <p:nvSpPr>
          <p:cNvPr id="3" name="Content Placeholder 2"/>
          <p:cNvSpPr>
            <a:spLocks noGrp="1"/>
          </p:cNvSpPr>
          <p:nvPr>
            <p:ph idx="1"/>
          </p:nvPr>
        </p:nvSpPr>
        <p:spPr/>
        <p:txBody>
          <a:bodyPr>
            <a:normAutofit/>
          </a:bodyPr>
          <a:lstStyle/>
          <a:p>
            <a:pPr>
              <a:buNone/>
            </a:pPr>
            <a:r>
              <a:rPr lang="en-US" sz="2400" dirty="0" smtClean="0"/>
              <a:t>     After seizing Old Cold Harbor and fending off the south’s counter-attack , the Union forces desperately and relentlessly attacked the South’s fortified position hoping to over run them with the sheer force of numbers. Grant repeated attacked Lee’s right flank with no success as much as the first attempt. In the end he eventually shifted his army, away from Richmond’s fortifications, south of the river to threaten Petersburg.</a:t>
            </a:r>
            <a:endParaRPr lang="en-US" sz="2400" dirty="0"/>
          </a:p>
        </p:txBody>
      </p:sp>
      <p:sp>
        <p:nvSpPr>
          <p:cNvPr id="5" name="Rectangle 4"/>
          <p:cNvSpPr/>
          <p:nvPr/>
        </p:nvSpPr>
        <p:spPr>
          <a:xfrm>
            <a:off x="762000" y="6172200"/>
            <a:ext cx="7620000" cy="369332"/>
          </a:xfrm>
          <a:prstGeom prst="rect">
            <a:avLst/>
          </a:prstGeom>
        </p:spPr>
        <p:txBody>
          <a:bodyPr wrap="square">
            <a:spAutoFit/>
          </a:bodyPr>
          <a:lstStyle/>
          <a:p>
            <a:pPr algn="ctr"/>
            <a:r>
              <a:rPr lang="en-US" dirty="0" smtClean="0"/>
              <a:t> http://www.nps.gov/hps/abpp/battles/va062.htm</a:t>
            </a:r>
            <a:endParaRPr lang="en-US" dirty="0"/>
          </a:p>
        </p:txBody>
      </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
                                        <p:tgtEl>
                                          <p:spTgt spid="3">
                                            <p:txEl>
                                              <p:pRg st="0" end="0"/>
                                            </p:txEl>
                                          </p:spTgt>
                                        </p:tgtEl>
                                      </p:cBhvr>
                                    </p:animEffect>
                                    <p:anim calcmode="lin" valueType="num">
                                      <p:cBhvr>
                                        <p:cTn id="26"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Significance</a:t>
            </a:r>
            <a:endParaRPr lang="en-US" dirty="0"/>
          </a:p>
        </p:txBody>
      </p:sp>
      <p:sp>
        <p:nvSpPr>
          <p:cNvPr id="3" name="Content Placeholder 2"/>
          <p:cNvSpPr>
            <a:spLocks noGrp="1"/>
          </p:cNvSpPr>
          <p:nvPr>
            <p:ph idx="1"/>
          </p:nvPr>
        </p:nvSpPr>
        <p:spPr>
          <a:xfrm>
            <a:off x="457200" y="1600201"/>
            <a:ext cx="8229600" cy="2057399"/>
          </a:xfrm>
        </p:spPr>
        <p:txBody>
          <a:bodyPr>
            <a:normAutofit/>
          </a:bodyPr>
          <a:lstStyle/>
          <a:p>
            <a:pPr>
              <a:buNone/>
            </a:pPr>
            <a:r>
              <a:rPr lang="en-US" sz="2400" dirty="0" smtClean="0"/>
              <a:t>     Grant was criticized severely in the North for his rash fighting style and loss of men with no results. It also added to the anti-war sentiment for civilians in the North. Lee’s victory gave Confederate troops a large morale boost for beating the Union’s most skilled general.</a:t>
            </a:r>
          </a:p>
        </p:txBody>
      </p:sp>
      <p:pic>
        <p:nvPicPr>
          <p:cNvPr id="6" name="Picture 5" descr="405px-Robert_Edward_Lee.jpg"/>
          <p:cNvPicPr>
            <a:picLocks noChangeAspect="1"/>
          </p:cNvPicPr>
          <p:nvPr/>
        </p:nvPicPr>
        <p:blipFill>
          <a:blip r:embed="rId2" cstate="print"/>
          <a:stretch>
            <a:fillRect/>
          </a:stretch>
        </p:blipFill>
        <p:spPr>
          <a:xfrm>
            <a:off x="6400800" y="4267200"/>
            <a:ext cx="1543050" cy="2282190"/>
          </a:xfrm>
          <a:prstGeom prst="rect">
            <a:avLst/>
          </a:prstGeom>
        </p:spPr>
      </p:pic>
      <p:pic>
        <p:nvPicPr>
          <p:cNvPr id="7" name="Picture 6" descr="450px-Ulysses_Grant_1870-1880.jpg"/>
          <p:cNvPicPr>
            <a:picLocks noChangeAspect="1"/>
          </p:cNvPicPr>
          <p:nvPr/>
        </p:nvPicPr>
        <p:blipFill>
          <a:blip r:embed="rId3" cstate="print"/>
          <a:stretch>
            <a:fillRect/>
          </a:stretch>
        </p:blipFill>
        <p:spPr>
          <a:xfrm>
            <a:off x="685800" y="4343400"/>
            <a:ext cx="1657351" cy="2209800"/>
          </a:xfrm>
          <a:prstGeom prst="rect">
            <a:avLst/>
          </a:prstGeom>
        </p:spPr>
      </p:pic>
      <p:sp>
        <p:nvSpPr>
          <p:cNvPr id="8" name="TextBox 7"/>
          <p:cNvSpPr txBox="1"/>
          <p:nvPr/>
        </p:nvSpPr>
        <p:spPr>
          <a:xfrm>
            <a:off x="2514600" y="6019800"/>
            <a:ext cx="3810000" cy="646331"/>
          </a:xfrm>
          <a:prstGeom prst="rect">
            <a:avLst/>
          </a:prstGeom>
          <a:noFill/>
        </p:spPr>
        <p:txBody>
          <a:bodyPr wrap="square" rtlCol="0">
            <a:spAutoFit/>
          </a:bodyPr>
          <a:lstStyle/>
          <a:p>
            <a:r>
              <a:rPr lang="en-US" dirty="0" smtClean="0"/>
              <a:t>http://en.wikipedia.org/wiki/File:Robert_Edward_Lee.jpg</a:t>
            </a:r>
            <a:endParaRPr lang="en-US" dirty="0"/>
          </a:p>
        </p:txBody>
      </p:sp>
      <p:sp>
        <p:nvSpPr>
          <p:cNvPr id="9" name="Rectangle 8"/>
          <p:cNvSpPr/>
          <p:nvPr/>
        </p:nvSpPr>
        <p:spPr>
          <a:xfrm>
            <a:off x="2438400" y="5334000"/>
            <a:ext cx="3886200" cy="646331"/>
          </a:xfrm>
          <a:prstGeom prst="rect">
            <a:avLst/>
          </a:prstGeom>
        </p:spPr>
        <p:txBody>
          <a:bodyPr wrap="square">
            <a:spAutoFit/>
          </a:bodyPr>
          <a:lstStyle/>
          <a:p>
            <a:r>
              <a:rPr lang="en-US" dirty="0" smtClean="0"/>
              <a:t>http://en.wikipedia.org/wiki/File:Ulysses_Grant_1870-1880.jpg</a:t>
            </a:r>
            <a:endParaRPr lang="en-US" dirty="0"/>
          </a:p>
        </p:txBody>
      </p:sp>
      <p:sp>
        <p:nvSpPr>
          <p:cNvPr id="10" name="TextBox 9"/>
          <p:cNvSpPr txBox="1"/>
          <p:nvPr/>
        </p:nvSpPr>
        <p:spPr>
          <a:xfrm>
            <a:off x="2514600" y="4191000"/>
            <a:ext cx="3886201" cy="923330"/>
          </a:xfrm>
          <a:prstGeom prst="rect">
            <a:avLst/>
          </a:prstGeom>
          <a:noFill/>
        </p:spPr>
        <p:txBody>
          <a:bodyPr wrap="square" rtlCol="0">
            <a:spAutoFit/>
          </a:bodyPr>
          <a:lstStyle/>
          <a:p>
            <a:r>
              <a:rPr lang="en-US" dirty="0" smtClean="0"/>
              <a:t>On the left is General Ulysses S. Grant, and on the right is General Robert E. Lee.</a:t>
            </a:r>
            <a:endParaRPr lang="en-US" dirty="0"/>
          </a:p>
        </p:txBody>
      </p:sp>
      <p:sp>
        <p:nvSpPr>
          <p:cNvPr id="11" name="Rectangle 10"/>
          <p:cNvSpPr/>
          <p:nvPr/>
        </p:nvSpPr>
        <p:spPr>
          <a:xfrm>
            <a:off x="0" y="3581400"/>
            <a:ext cx="9144000" cy="461665"/>
          </a:xfrm>
          <a:prstGeom prst="rect">
            <a:avLst/>
          </a:prstGeom>
        </p:spPr>
        <p:txBody>
          <a:bodyPr wrap="square">
            <a:spAutoFit/>
          </a:bodyPr>
          <a:lstStyle/>
          <a:p>
            <a:pPr algn="ctr"/>
            <a:r>
              <a:rPr lang="en-US" sz="2400" dirty="0" smtClean="0"/>
              <a:t>http://militaryhistory.about.com/od/civilwarintheeast/p/coldharbor.htm</a:t>
            </a:r>
            <a:endParaRPr lang="en-US" sz="2400" dirty="0"/>
          </a:p>
        </p:txBody>
      </p:sp>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
                                        <p:tgtEl>
                                          <p:spTgt spid="3">
                                            <p:txEl>
                                              <p:pRg st="0" end="0"/>
                                            </p:txEl>
                                          </p:spTgt>
                                        </p:tgtEl>
                                      </p:cBhvr>
                                    </p:animEffect>
                                    <p:anim calcmode="lin" valueType="num">
                                      <p:cBhvr>
                                        <p:cTn id="26"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28"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7" presetClass="entr" presetSubtype="1"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ppt_x</p:attrName>
                                        </p:attrNameLst>
                                      </p:cBhvr>
                                      <p:tavLst>
                                        <p:tav tm="0">
                                          <p:val>
                                            <p:strVal val="#ppt_x"/>
                                          </p:val>
                                        </p:tav>
                                        <p:tav tm="100000">
                                          <p:val>
                                            <p:strVal val="#ppt_x"/>
                                          </p:val>
                                        </p:tav>
                                      </p:tavLst>
                                    </p:anim>
                                    <p:anim calcmode="lin" valueType="num">
                                      <p:cBhvr>
                                        <p:cTn id="39" dur="500" fill="hold"/>
                                        <p:tgtEl>
                                          <p:spTgt spid="7"/>
                                        </p:tgtEl>
                                        <p:attrNameLst>
                                          <p:attrName>ppt_y</p:attrName>
                                        </p:attrNameLst>
                                      </p:cBhvr>
                                      <p:tavLst>
                                        <p:tav tm="0">
                                          <p:val>
                                            <p:strVal val="#ppt_y-#ppt_h/2"/>
                                          </p:val>
                                        </p:tav>
                                        <p:tav tm="100000">
                                          <p:val>
                                            <p:strVal val="#ppt_y"/>
                                          </p:val>
                                        </p:tav>
                                      </p:tavLst>
                                    </p:anim>
                                    <p:anim calcmode="lin" valueType="num">
                                      <p:cBhvr>
                                        <p:cTn id="40" dur="500" fill="hold"/>
                                        <p:tgtEl>
                                          <p:spTgt spid="7"/>
                                        </p:tgtEl>
                                        <p:attrNameLst>
                                          <p:attrName>ppt_w</p:attrName>
                                        </p:attrNameLst>
                                      </p:cBhvr>
                                      <p:tavLst>
                                        <p:tav tm="0">
                                          <p:val>
                                            <p:strVal val="#ppt_w"/>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17" presetClass="entr" presetSubtype="4"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ppt_x</p:attrName>
                                        </p:attrNameLst>
                                      </p:cBhvr>
                                      <p:tavLst>
                                        <p:tav tm="0">
                                          <p:val>
                                            <p:strVal val="#ppt_x"/>
                                          </p:val>
                                        </p:tav>
                                        <p:tav tm="100000">
                                          <p:val>
                                            <p:strVal val="#ppt_x"/>
                                          </p:val>
                                        </p:tav>
                                      </p:tavLst>
                                    </p:anim>
                                    <p:anim calcmode="lin" valueType="num">
                                      <p:cBhvr>
                                        <p:cTn id="47" dur="500" fill="hold"/>
                                        <p:tgtEl>
                                          <p:spTgt spid="6"/>
                                        </p:tgtEl>
                                        <p:attrNameLst>
                                          <p:attrName>ppt_y</p:attrName>
                                        </p:attrNameLst>
                                      </p:cBhvr>
                                      <p:tavLst>
                                        <p:tav tm="0">
                                          <p:val>
                                            <p:strVal val="#ppt_y+#ppt_h/2"/>
                                          </p:val>
                                        </p:tav>
                                        <p:tav tm="100000">
                                          <p:val>
                                            <p:strVal val="#ppt_y"/>
                                          </p:val>
                                        </p:tav>
                                      </p:tavLst>
                                    </p:anim>
                                    <p:anim calcmode="lin" valueType="num">
                                      <p:cBhvr>
                                        <p:cTn id="48" dur="500" fill="hold"/>
                                        <p:tgtEl>
                                          <p:spTgt spid="6"/>
                                        </p:tgtEl>
                                        <p:attrNameLst>
                                          <p:attrName>ppt_w</p:attrName>
                                        </p:attrNameLst>
                                      </p:cBhvr>
                                      <p:tavLst>
                                        <p:tav tm="0">
                                          <p:val>
                                            <p:strVal val="#ppt_w"/>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43" presetClass="entr" presetSubtype="0"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
                                        <p:tgtEl>
                                          <p:spTgt spid="10"/>
                                        </p:tgtEl>
                                      </p:cBhvr>
                                    </p:animEffect>
                                    <p:anim calcmode="lin" valueType="num">
                                      <p:cBhvr>
                                        <p:cTn id="55" dur="400" fill="hold"/>
                                        <p:tgtEl>
                                          <p:spTgt spid="10"/>
                                        </p:tgtEl>
                                        <p:attrNameLst>
                                          <p:attrName>ppt_x</p:attrName>
                                        </p:attrNameLst>
                                      </p:cBhvr>
                                      <p:tavLst>
                                        <p:tav tm="0">
                                          <p:val>
                                            <p:strVal val="#ppt_x"/>
                                          </p:val>
                                        </p:tav>
                                        <p:tav tm="100000">
                                          <p:val>
                                            <p:strVal val="#ppt_x"/>
                                          </p:val>
                                        </p:tav>
                                      </p:tavLst>
                                    </p:anim>
                                    <p:anim calcmode="lin" valueType="num">
                                      <p:cBhvr>
                                        <p:cTn id="56" dur="400" fill="hold"/>
                                        <p:tgtEl>
                                          <p:spTgt spid="10"/>
                                        </p:tgtEl>
                                        <p:attrNameLst>
                                          <p:attrName>ppt_y</p:attrName>
                                        </p:attrNameLst>
                                      </p:cBhvr>
                                      <p:tavLst>
                                        <p:tav tm="0">
                                          <p:val>
                                            <p:strVal val="#ppt_y+0.31"/>
                                          </p:val>
                                        </p:tav>
                                        <p:tav tm="100000">
                                          <p:val>
                                            <p:strVal val="#ppt_y+0.31"/>
                                          </p:val>
                                        </p:tav>
                                      </p:tavLst>
                                    </p:anim>
                                    <p:anim calcmode="lin" valueType="num">
                                      <p:cBhvr>
                                        <p:cTn id="57" dur="600" decel="50000" fill="hold">
                                          <p:stCondLst>
                                            <p:cond delay="400"/>
                                          </p:stCondLst>
                                        </p:cTn>
                                        <p:tgtEl>
                                          <p:spTgt spid="10"/>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8" dur="600" decel="50000" fill="hold">
                                          <p:stCondLst>
                                            <p:cond delay="400"/>
                                          </p:stCondLst>
                                        </p:cTn>
                                        <p:tgtEl>
                                          <p:spTgt spid="10"/>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8" grpId="0"/>
      <p:bldP spid="9" grpId="0"/>
      <p:bldP spid="10" grpId="0"/>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315</Words>
  <Application>Microsoft Office PowerPoint</Application>
  <PresentationFormat>On-screen Show (4:3)</PresentationFormat>
  <Paragraphs>21</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Battle of Cold Harbor</vt:lpstr>
      <vt:lpstr>The Facts</vt:lpstr>
      <vt:lpstr>What Basically “Went Down”</vt:lpstr>
      <vt:lpstr>It’s Significance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Cold Harbor</dc:title>
  <dc:creator>Julia Ann LePage</dc:creator>
  <cp:lastModifiedBy>Julia Ann LePage</cp:lastModifiedBy>
  <cp:revision>17</cp:revision>
  <dcterms:created xsi:type="dcterms:W3CDTF">2011-09-13T02:39:37Z</dcterms:created>
  <dcterms:modified xsi:type="dcterms:W3CDTF">2011-09-13T04:21:26Z</dcterms:modified>
</cp:coreProperties>
</file>