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61" r:id="rId3"/>
    <p:sldId id="262"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autoAdjust="0"/>
    <p:restoredTop sz="94671" autoAdjust="0"/>
  </p:normalViewPr>
  <p:slideViewPr>
    <p:cSldViewPr>
      <p:cViewPr varScale="1">
        <p:scale>
          <a:sx n="70" d="100"/>
          <a:sy n="70" d="100"/>
        </p:scale>
        <p:origin x="-71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90A802B-4809-4E63-B806-72684F42A5D9}" type="datetimeFigureOut">
              <a:rPr lang="en-US" smtClean="0"/>
              <a:t>9/13/2011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A37242C-AA65-4C77-9EAE-4DC0B79DE9C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0A802B-4809-4E63-B806-72684F42A5D9}" type="datetimeFigureOut">
              <a:rPr lang="en-US" smtClean="0"/>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7242C-AA65-4C77-9EAE-4DC0B79DE9C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0A802B-4809-4E63-B806-72684F42A5D9}" type="datetimeFigureOut">
              <a:rPr lang="en-US" smtClean="0"/>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7242C-AA65-4C77-9EAE-4DC0B79DE9C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90A802B-4809-4E63-B806-72684F42A5D9}" type="datetimeFigureOut">
              <a:rPr lang="en-US" smtClean="0"/>
              <a:t>9/13/2011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A37242C-AA65-4C77-9EAE-4DC0B79DE9C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90A802B-4809-4E63-B806-72684F42A5D9}" type="datetimeFigureOut">
              <a:rPr lang="en-US" smtClean="0"/>
              <a:t>9/13/2011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A37242C-AA65-4C77-9EAE-4DC0B79DE9C9}"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90A802B-4809-4E63-B806-72684F42A5D9}" type="datetimeFigureOut">
              <a:rPr lang="en-US" smtClean="0"/>
              <a:t>9/13/2011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A37242C-AA65-4C77-9EAE-4DC0B79DE9C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90A802B-4809-4E63-B806-72684F42A5D9}" type="datetimeFigureOut">
              <a:rPr lang="en-US" smtClean="0"/>
              <a:t>9/13/2011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A37242C-AA65-4C77-9EAE-4DC0B79DE9C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0A802B-4809-4E63-B806-72684F42A5D9}" type="datetimeFigureOut">
              <a:rPr lang="en-US" smtClean="0"/>
              <a:t>9/13/2011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37242C-AA65-4C77-9EAE-4DC0B79DE9C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90A802B-4809-4E63-B806-72684F42A5D9}" type="datetimeFigureOut">
              <a:rPr lang="en-US" smtClean="0"/>
              <a:t>9/13/2011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A37242C-AA65-4C77-9EAE-4DC0B79DE9C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90A802B-4809-4E63-B806-72684F42A5D9}" type="datetimeFigureOut">
              <a:rPr lang="en-US" smtClean="0"/>
              <a:t>9/13/2011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A37242C-AA65-4C77-9EAE-4DC0B79DE9C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90A802B-4809-4E63-B806-72684F42A5D9}" type="datetimeFigureOut">
              <a:rPr lang="en-US" smtClean="0"/>
              <a:t>9/13/2011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A37242C-AA65-4C77-9EAE-4DC0B79DE9C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90A802B-4809-4E63-B806-72684F42A5D9}" type="datetimeFigureOut">
              <a:rPr lang="en-US" smtClean="0"/>
              <a:t>9/13/2011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A37242C-AA65-4C77-9EAE-4DC0B79DE9C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historyofwar.org/articles/wars_peninsular1862.html#con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772400" cy="1470025"/>
          </a:xfrm>
        </p:spPr>
        <p:txBody>
          <a:bodyPr/>
          <a:lstStyle/>
          <a:p>
            <a:r>
              <a:rPr lang="en-US" dirty="0" smtClean="0"/>
              <a:t>Peninsula Campaign</a:t>
            </a:r>
            <a:endParaRPr lang="en-US" dirty="0"/>
          </a:p>
        </p:txBody>
      </p:sp>
      <p:sp>
        <p:nvSpPr>
          <p:cNvPr id="3" name="Subtitle 2"/>
          <p:cNvSpPr>
            <a:spLocks noGrp="1"/>
          </p:cNvSpPr>
          <p:nvPr>
            <p:ph type="subTitle" idx="1"/>
          </p:nvPr>
        </p:nvSpPr>
        <p:spPr/>
        <p:txBody>
          <a:bodyPr>
            <a:normAutofit/>
          </a:bodyPr>
          <a:lstStyle/>
          <a:p>
            <a:r>
              <a:rPr lang="en-US" dirty="0" smtClean="0"/>
              <a:t>By Brandon Mounts</a:t>
            </a:r>
          </a:p>
          <a:p>
            <a:r>
              <a:rPr lang="en-US" dirty="0" smtClean="0"/>
              <a:t>Period 1</a:t>
            </a:r>
            <a:endParaRPr lang="en-US" dirty="0"/>
          </a:p>
        </p:txBody>
      </p:sp>
    </p:spTree>
    <p:extLst>
      <p:ext uri="{BB962C8B-B14F-4D97-AF65-F5344CB8AC3E}">
        <p14:creationId xmlns:p14="http://schemas.microsoft.com/office/powerpoint/2010/main" val="402085558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Battle</a:t>
            </a:r>
            <a:endParaRPr lang="en-US" dirty="0"/>
          </a:p>
        </p:txBody>
      </p:sp>
      <p:sp>
        <p:nvSpPr>
          <p:cNvPr id="3" name="Content Placeholder 2"/>
          <p:cNvSpPr>
            <a:spLocks noGrp="1"/>
          </p:cNvSpPr>
          <p:nvPr>
            <p:ph idx="1"/>
          </p:nvPr>
        </p:nvSpPr>
        <p:spPr>
          <a:xfrm>
            <a:off x="457200" y="1752600"/>
            <a:ext cx="8229600" cy="4953000"/>
          </a:xfrm>
        </p:spPr>
        <p:txBody>
          <a:bodyPr>
            <a:normAutofit fontScale="55000" lnSpcReduction="20000"/>
          </a:bodyPr>
          <a:lstStyle/>
          <a:p>
            <a:r>
              <a:rPr lang="en-US" dirty="0"/>
              <a:t>The Peninsula Campaign of 1862 was probably the single most ambitious Union operation of the American Civil War. In order to outflank strong Confederate </a:t>
            </a:r>
            <a:r>
              <a:rPr lang="en-US" dirty="0" err="1"/>
              <a:t>defences</a:t>
            </a:r>
            <a:r>
              <a:rPr lang="en-US" dirty="0"/>
              <a:t> in northern Virginia, an army over 100,000 men strong would be transported by sea to the Peninsula between the James and York Rivers, to the east of the Confederate capitol of Richmond. Having bypassed those </a:t>
            </a:r>
            <a:r>
              <a:rPr lang="en-US" dirty="0" err="1"/>
              <a:t>defences</a:t>
            </a:r>
            <a:r>
              <a:rPr lang="en-US" dirty="0"/>
              <a:t>, the army, under General George B. McClellan, would be able to advance quickly against Richmond, without having to face an entrenched opponent.</a:t>
            </a:r>
          </a:p>
          <a:p>
            <a:endParaRPr lang="en-US" dirty="0"/>
          </a:p>
          <a:p>
            <a:r>
              <a:rPr lang="en-US" dirty="0"/>
              <a:t>The failure of the Peninsula Campaign was one of the most controversial episodes of the civil war. McClellan moved slowly, was held up by </a:t>
            </a:r>
            <a:r>
              <a:rPr lang="en-US" dirty="0" smtClean="0"/>
              <a:t> </a:t>
            </a:r>
            <a:r>
              <a:rPr lang="en-US" dirty="0"/>
              <a:t>small Confederate forces, and despite reaching within a few miles of Richmond never made a serious assault on the Confederate capitol.  McClellan </a:t>
            </a:r>
            <a:r>
              <a:rPr lang="en-US" dirty="0" smtClean="0"/>
              <a:t>blamed </a:t>
            </a:r>
            <a:r>
              <a:rPr lang="en-US" dirty="0"/>
              <a:t>sinister forces in Washington for failing to provide him with enough men or support, despite actually outnumbering his opponents for the entire campaign.</a:t>
            </a:r>
          </a:p>
          <a:p>
            <a:endParaRPr lang="en-US" dirty="0"/>
          </a:p>
          <a:p>
            <a:r>
              <a:rPr lang="en-US" dirty="0"/>
              <a:t>On the Confederate side, the Peninsula Campaign saw the emergence of Stonewall Jackson and Robert E. Lee as commanders of great stature and ability. Richmond had looked about to fall, before Jackson and Lee combined to push them away. </a:t>
            </a:r>
          </a:p>
          <a:p>
            <a:endParaRPr lang="en-US" dirty="0"/>
          </a:p>
        </p:txBody>
      </p:sp>
    </p:spTree>
    <p:extLst>
      <p:ext uri="{BB962C8B-B14F-4D97-AF65-F5344CB8AC3E}">
        <p14:creationId xmlns:p14="http://schemas.microsoft.com/office/powerpoint/2010/main" val="9389422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500"/>
                                        <p:tgtEl>
                                          <p:spTgt spid="3">
                                            <p:txEl>
                                              <p:pRg st="0" end="0"/>
                                            </p:txEl>
                                          </p:spTgt>
                                        </p:tgtEl>
                                      </p:cBhvr>
                                    </p:animEffect>
                                    <p:anim calcmode="lin" valueType="num">
                                      <p:cBhvr>
                                        <p:cTn id="13" dur="1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1500" fill="hold"/>
                                        <p:tgtEl>
                                          <p:spTgt spid="3">
                                            <p:txEl>
                                              <p:pRg st="0" end="0"/>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500"/>
                                        <p:tgtEl>
                                          <p:spTgt spid="3">
                                            <p:txEl>
                                              <p:pRg st="2" end="2"/>
                                            </p:txEl>
                                          </p:spTgt>
                                        </p:tgtEl>
                                      </p:cBhvr>
                                    </p:animEffect>
                                    <p:anim calcmode="lin" valueType="num">
                                      <p:cBhvr>
                                        <p:cTn id="18" dur="15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1500" fill="hold"/>
                                        <p:tgtEl>
                                          <p:spTgt spid="3">
                                            <p:txEl>
                                              <p:pRg st="2" end="2"/>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500"/>
                                        <p:tgtEl>
                                          <p:spTgt spid="3">
                                            <p:txEl>
                                              <p:pRg st="4" end="4"/>
                                            </p:txEl>
                                          </p:spTgt>
                                        </p:tgtEl>
                                      </p:cBhvr>
                                    </p:animEffect>
                                    <p:anim calcmode="lin" valueType="num">
                                      <p:cBhvr>
                                        <p:cTn id="23" dur="15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4" dur="1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5" y="0"/>
            <a:ext cx="9152475"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716466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3733800" cy="1399032"/>
          </a:xfrm>
        </p:spPr>
        <p:txBody>
          <a:bodyPr/>
          <a:lstStyle/>
          <a:p>
            <a:pPr algn="ctr"/>
            <a:r>
              <a:rPr lang="en-US" dirty="0" smtClean="0"/>
              <a:t>Conclusion</a:t>
            </a:r>
            <a:endParaRPr lang="en-US" dirty="0"/>
          </a:p>
        </p:txBody>
      </p:sp>
      <p:sp>
        <p:nvSpPr>
          <p:cNvPr id="3" name="Content Placeholder 2"/>
          <p:cNvSpPr>
            <a:spLocks noGrp="1"/>
          </p:cNvSpPr>
          <p:nvPr>
            <p:ph idx="1"/>
          </p:nvPr>
        </p:nvSpPr>
        <p:spPr/>
        <p:txBody>
          <a:bodyPr/>
          <a:lstStyle/>
          <a:p>
            <a:r>
              <a:rPr lang="en-US" dirty="0"/>
              <a:t>Union Casualties: 15,000 </a:t>
            </a:r>
          </a:p>
          <a:p>
            <a:r>
              <a:rPr lang="en-US" dirty="0" smtClean="0"/>
              <a:t>Confederate Casualties</a:t>
            </a:r>
            <a:r>
              <a:rPr lang="en-US" dirty="0"/>
              <a:t>: 19,000 </a:t>
            </a:r>
            <a:endParaRPr lang="en-US" dirty="0" smtClean="0"/>
          </a:p>
          <a:p>
            <a:r>
              <a:rPr lang="en-US" dirty="0" smtClean="0"/>
              <a:t>McClellan takes to long with his plan to take Richmond and even though the Union had suffered less casualties, they retreated back to Washington</a:t>
            </a:r>
          </a:p>
          <a:p>
            <a:pPr marL="64008" indent="0">
              <a:buNone/>
            </a:pPr>
            <a:endParaRPr lang="en-US" dirty="0" smtClean="0"/>
          </a:p>
        </p:txBody>
      </p:sp>
    </p:spTree>
    <p:extLst>
      <p:ext uri="{BB962C8B-B14F-4D97-AF65-F5344CB8AC3E}">
        <p14:creationId xmlns:p14="http://schemas.microsoft.com/office/powerpoint/2010/main" val="223387031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80">
                                          <p:stCondLst>
                                            <p:cond delay="0"/>
                                          </p:stCondLst>
                                        </p:cTn>
                                        <p:tgtEl>
                                          <p:spTgt spid="3">
                                            <p:txEl>
                                              <p:pRg st="0" end="0"/>
                                            </p:txEl>
                                          </p:spTgt>
                                        </p:tgtEl>
                                      </p:cBhvr>
                                    </p:animEffect>
                                    <p:anim calcmode="lin" valueType="num">
                                      <p:cBhvr>
                                        <p:cTn id="1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xEl>
                                              <p:pRg st="0" end="0"/>
                                            </p:txEl>
                                          </p:spTgt>
                                        </p:tgtEl>
                                      </p:cBhvr>
                                      <p:to x="100000" y="60000"/>
                                    </p:animScale>
                                    <p:animScale>
                                      <p:cBhvr>
                                        <p:cTn id="22" dur="166" decel="50000">
                                          <p:stCondLst>
                                            <p:cond delay="676"/>
                                          </p:stCondLst>
                                        </p:cTn>
                                        <p:tgtEl>
                                          <p:spTgt spid="3">
                                            <p:txEl>
                                              <p:pRg st="0" end="0"/>
                                            </p:txEl>
                                          </p:spTgt>
                                        </p:tgtEl>
                                      </p:cBhvr>
                                      <p:to x="100000" y="100000"/>
                                    </p:animScale>
                                    <p:animScale>
                                      <p:cBhvr>
                                        <p:cTn id="23" dur="26">
                                          <p:stCondLst>
                                            <p:cond delay="1312"/>
                                          </p:stCondLst>
                                        </p:cTn>
                                        <p:tgtEl>
                                          <p:spTgt spid="3">
                                            <p:txEl>
                                              <p:pRg st="0" end="0"/>
                                            </p:txEl>
                                          </p:spTgt>
                                        </p:tgtEl>
                                      </p:cBhvr>
                                      <p:to x="100000" y="80000"/>
                                    </p:animScale>
                                    <p:animScale>
                                      <p:cBhvr>
                                        <p:cTn id="24" dur="166" decel="50000">
                                          <p:stCondLst>
                                            <p:cond delay="1338"/>
                                          </p:stCondLst>
                                        </p:cTn>
                                        <p:tgtEl>
                                          <p:spTgt spid="3">
                                            <p:txEl>
                                              <p:pRg st="0" end="0"/>
                                            </p:txEl>
                                          </p:spTgt>
                                        </p:tgtEl>
                                      </p:cBhvr>
                                      <p:to x="100000" y="100000"/>
                                    </p:animScale>
                                    <p:animScale>
                                      <p:cBhvr>
                                        <p:cTn id="25" dur="26">
                                          <p:stCondLst>
                                            <p:cond delay="1642"/>
                                          </p:stCondLst>
                                        </p:cTn>
                                        <p:tgtEl>
                                          <p:spTgt spid="3">
                                            <p:txEl>
                                              <p:pRg st="0" end="0"/>
                                            </p:txEl>
                                          </p:spTgt>
                                        </p:tgtEl>
                                      </p:cBhvr>
                                      <p:to x="100000" y="90000"/>
                                    </p:animScale>
                                    <p:animScale>
                                      <p:cBhvr>
                                        <p:cTn id="26" dur="166" decel="50000">
                                          <p:stCondLst>
                                            <p:cond delay="1668"/>
                                          </p:stCondLst>
                                        </p:cTn>
                                        <p:tgtEl>
                                          <p:spTgt spid="3">
                                            <p:txEl>
                                              <p:pRg st="0" end="0"/>
                                            </p:txEl>
                                          </p:spTgt>
                                        </p:tgtEl>
                                      </p:cBhvr>
                                      <p:to x="100000" y="100000"/>
                                    </p:animScale>
                                    <p:animScale>
                                      <p:cBhvr>
                                        <p:cTn id="27" dur="26">
                                          <p:stCondLst>
                                            <p:cond delay="1808"/>
                                          </p:stCondLst>
                                        </p:cTn>
                                        <p:tgtEl>
                                          <p:spTgt spid="3">
                                            <p:txEl>
                                              <p:pRg st="0" end="0"/>
                                            </p:txEl>
                                          </p:spTgt>
                                        </p:tgtEl>
                                      </p:cBhvr>
                                      <p:to x="100000" y="95000"/>
                                    </p:animScale>
                                    <p:animScale>
                                      <p:cBhvr>
                                        <p:cTn id="28" dur="166" decel="50000">
                                          <p:stCondLst>
                                            <p:cond delay="1834"/>
                                          </p:stCondLst>
                                        </p:cTn>
                                        <p:tgtEl>
                                          <p:spTgt spid="3">
                                            <p:txEl>
                                              <p:pRg st="0" end="0"/>
                                            </p:txEl>
                                          </p:spTgt>
                                        </p:tgtEl>
                                      </p:cBhvr>
                                      <p:to x="100000" y="100000"/>
                                    </p:animScale>
                                  </p:childTnLst>
                                </p:cTn>
                              </p:par>
                              <p:par>
                                <p:cTn id="29" presetID="26"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down)">
                                      <p:cBhvr>
                                        <p:cTn id="31" dur="580">
                                          <p:stCondLst>
                                            <p:cond delay="0"/>
                                          </p:stCondLst>
                                        </p:cTn>
                                        <p:tgtEl>
                                          <p:spTgt spid="3">
                                            <p:txEl>
                                              <p:pRg st="1" end="1"/>
                                            </p:txEl>
                                          </p:spTgt>
                                        </p:tgtEl>
                                      </p:cBhvr>
                                    </p:animEffect>
                                    <p:anim calcmode="lin" valueType="num">
                                      <p:cBhvr>
                                        <p:cTn id="3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1" end="1"/>
                                            </p:txEl>
                                          </p:spTgt>
                                        </p:tgtEl>
                                      </p:cBhvr>
                                      <p:to x="100000" y="60000"/>
                                    </p:animScale>
                                    <p:animScale>
                                      <p:cBhvr>
                                        <p:cTn id="38" dur="166" decel="50000">
                                          <p:stCondLst>
                                            <p:cond delay="676"/>
                                          </p:stCondLst>
                                        </p:cTn>
                                        <p:tgtEl>
                                          <p:spTgt spid="3">
                                            <p:txEl>
                                              <p:pRg st="1" end="1"/>
                                            </p:txEl>
                                          </p:spTgt>
                                        </p:tgtEl>
                                      </p:cBhvr>
                                      <p:to x="100000" y="100000"/>
                                    </p:animScale>
                                    <p:animScale>
                                      <p:cBhvr>
                                        <p:cTn id="39" dur="26">
                                          <p:stCondLst>
                                            <p:cond delay="1312"/>
                                          </p:stCondLst>
                                        </p:cTn>
                                        <p:tgtEl>
                                          <p:spTgt spid="3">
                                            <p:txEl>
                                              <p:pRg st="1" end="1"/>
                                            </p:txEl>
                                          </p:spTgt>
                                        </p:tgtEl>
                                      </p:cBhvr>
                                      <p:to x="100000" y="80000"/>
                                    </p:animScale>
                                    <p:animScale>
                                      <p:cBhvr>
                                        <p:cTn id="40" dur="166" decel="50000">
                                          <p:stCondLst>
                                            <p:cond delay="1338"/>
                                          </p:stCondLst>
                                        </p:cTn>
                                        <p:tgtEl>
                                          <p:spTgt spid="3">
                                            <p:txEl>
                                              <p:pRg st="1" end="1"/>
                                            </p:txEl>
                                          </p:spTgt>
                                        </p:tgtEl>
                                      </p:cBhvr>
                                      <p:to x="100000" y="100000"/>
                                    </p:animScale>
                                    <p:animScale>
                                      <p:cBhvr>
                                        <p:cTn id="41" dur="26">
                                          <p:stCondLst>
                                            <p:cond delay="1642"/>
                                          </p:stCondLst>
                                        </p:cTn>
                                        <p:tgtEl>
                                          <p:spTgt spid="3">
                                            <p:txEl>
                                              <p:pRg st="1" end="1"/>
                                            </p:txEl>
                                          </p:spTgt>
                                        </p:tgtEl>
                                      </p:cBhvr>
                                      <p:to x="100000" y="90000"/>
                                    </p:animScale>
                                    <p:animScale>
                                      <p:cBhvr>
                                        <p:cTn id="42" dur="166" decel="50000">
                                          <p:stCondLst>
                                            <p:cond delay="1668"/>
                                          </p:stCondLst>
                                        </p:cTn>
                                        <p:tgtEl>
                                          <p:spTgt spid="3">
                                            <p:txEl>
                                              <p:pRg st="1" end="1"/>
                                            </p:txEl>
                                          </p:spTgt>
                                        </p:tgtEl>
                                      </p:cBhvr>
                                      <p:to x="100000" y="100000"/>
                                    </p:animScale>
                                    <p:animScale>
                                      <p:cBhvr>
                                        <p:cTn id="43" dur="26">
                                          <p:stCondLst>
                                            <p:cond delay="1808"/>
                                          </p:stCondLst>
                                        </p:cTn>
                                        <p:tgtEl>
                                          <p:spTgt spid="3">
                                            <p:txEl>
                                              <p:pRg st="1" end="1"/>
                                            </p:txEl>
                                          </p:spTgt>
                                        </p:tgtEl>
                                      </p:cBhvr>
                                      <p:to x="100000" y="95000"/>
                                    </p:animScale>
                                    <p:animScale>
                                      <p:cBhvr>
                                        <p:cTn id="44" dur="166" decel="50000">
                                          <p:stCondLst>
                                            <p:cond delay="1834"/>
                                          </p:stCondLst>
                                        </p:cTn>
                                        <p:tgtEl>
                                          <p:spTgt spid="3">
                                            <p:txEl>
                                              <p:pRg st="1" end="1"/>
                                            </p:txEl>
                                          </p:spTgt>
                                        </p:tgtEl>
                                      </p:cBhvr>
                                      <p:to x="100000" y="100000"/>
                                    </p:animScale>
                                  </p:childTnLst>
                                </p:cTn>
                              </p:par>
                              <p:par>
                                <p:cTn id="45" presetID="26" presetClass="entr" presetSubtype="0" fill="hold" nodeType="with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animEffect transition="in" filter="wipe(down)">
                                      <p:cBhvr>
                                        <p:cTn id="47" dur="580">
                                          <p:stCondLst>
                                            <p:cond delay="0"/>
                                          </p:stCondLst>
                                        </p:cTn>
                                        <p:tgtEl>
                                          <p:spTgt spid="3">
                                            <p:txEl>
                                              <p:pRg st="2" end="2"/>
                                            </p:txEl>
                                          </p:spTgt>
                                        </p:tgtEl>
                                      </p:cBhvr>
                                    </p:animEffect>
                                    <p:anim calcmode="lin" valueType="num">
                                      <p:cBhvr>
                                        <p:cTn id="4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3">
                                            <p:txEl>
                                              <p:pRg st="2" end="2"/>
                                            </p:txEl>
                                          </p:spTgt>
                                        </p:tgtEl>
                                      </p:cBhvr>
                                      <p:to x="100000" y="60000"/>
                                    </p:animScale>
                                    <p:animScale>
                                      <p:cBhvr>
                                        <p:cTn id="54" dur="166" decel="50000">
                                          <p:stCondLst>
                                            <p:cond delay="676"/>
                                          </p:stCondLst>
                                        </p:cTn>
                                        <p:tgtEl>
                                          <p:spTgt spid="3">
                                            <p:txEl>
                                              <p:pRg st="2" end="2"/>
                                            </p:txEl>
                                          </p:spTgt>
                                        </p:tgtEl>
                                      </p:cBhvr>
                                      <p:to x="100000" y="100000"/>
                                    </p:animScale>
                                    <p:animScale>
                                      <p:cBhvr>
                                        <p:cTn id="55" dur="26">
                                          <p:stCondLst>
                                            <p:cond delay="1312"/>
                                          </p:stCondLst>
                                        </p:cTn>
                                        <p:tgtEl>
                                          <p:spTgt spid="3">
                                            <p:txEl>
                                              <p:pRg st="2" end="2"/>
                                            </p:txEl>
                                          </p:spTgt>
                                        </p:tgtEl>
                                      </p:cBhvr>
                                      <p:to x="100000" y="80000"/>
                                    </p:animScale>
                                    <p:animScale>
                                      <p:cBhvr>
                                        <p:cTn id="56" dur="166" decel="50000">
                                          <p:stCondLst>
                                            <p:cond delay="1338"/>
                                          </p:stCondLst>
                                        </p:cTn>
                                        <p:tgtEl>
                                          <p:spTgt spid="3">
                                            <p:txEl>
                                              <p:pRg st="2" end="2"/>
                                            </p:txEl>
                                          </p:spTgt>
                                        </p:tgtEl>
                                      </p:cBhvr>
                                      <p:to x="100000" y="100000"/>
                                    </p:animScale>
                                    <p:animScale>
                                      <p:cBhvr>
                                        <p:cTn id="57" dur="26">
                                          <p:stCondLst>
                                            <p:cond delay="1642"/>
                                          </p:stCondLst>
                                        </p:cTn>
                                        <p:tgtEl>
                                          <p:spTgt spid="3">
                                            <p:txEl>
                                              <p:pRg st="2" end="2"/>
                                            </p:txEl>
                                          </p:spTgt>
                                        </p:tgtEl>
                                      </p:cBhvr>
                                      <p:to x="100000" y="90000"/>
                                    </p:animScale>
                                    <p:animScale>
                                      <p:cBhvr>
                                        <p:cTn id="58" dur="166" decel="50000">
                                          <p:stCondLst>
                                            <p:cond delay="1668"/>
                                          </p:stCondLst>
                                        </p:cTn>
                                        <p:tgtEl>
                                          <p:spTgt spid="3">
                                            <p:txEl>
                                              <p:pRg st="2" end="2"/>
                                            </p:txEl>
                                          </p:spTgt>
                                        </p:tgtEl>
                                      </p:cBhvr>
                                      <p:to x="100000" y="100000"/>
                                    </p:animScale>
                                    <p:animScale>
                                      <p:cBhvr>
                                        <p:cTn id="59" dur="26">
                                          <p:stCondLst>
                                            <p:cond delay="1808"/>
                                          </p:stCondLst>
                                        </p:cTn>
                                        <p:tgtEl>
                                          <p:spTgt spid="3">
                                            <p:txEl>
                                              <p:pRg st="2" end="2"/>
                                            </p:txEl>
                                          </p:spTgt>
                                        </p:tgtEl>
                                      </p:cBhvr>
                                      <p:to x="100000" y="95000"/>
                                    </p:animScale>
                                    <p:animScale>
                                      <p:cBhvr>
                                        <p:cTn id="6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www.historyofwar.org/articles/wars_peninsular1862.html#conc</a:t>
            </a:r>
            <a:endParaRPr lang="en-US" dirty="0" smtClean="0"/>
          </a:p>
          <a:p>
            <a:r>
              <a:rPr lang="en-US" dirty="0"/>
              <a:t>http://www.bing.com/images/search?q=peninsula+campiagn&amp;view=detail&amp;id=E92647EBE6FA9BB8C7B1A02A246B957C718CE7AE&amp;first=0&amp;qpvt=peninsula+campiagn&amp;FORM=IDFRIR</a:t>
            </a:r>
          </a:p>
        </p:txBody>
      </p:sp>
    </p:spTree>
    <p:extLst>
      <p:ext uri="{BB962C8B-B14F-4D97-AF65-F5344CB8AC3E}">
        <p14:creationId xmlns:p14="http://schemas.microsoft.com/office/powerpoint/2010/main" val="236064295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2">
      <a:dk1>
        <a:sysClr val="windowText" lastClr="000000"/>
      </a:dk1>
      <a:lt1>
        <a:sysClr val="window" lastClr="FFFFFF"/>
      </a:lt1>
      <a:dk2>
        <a:srgbClr val="666666"/>
      </a:dk2>
      <a:lt2>
        <a:srgbClr val="D2D2D2"/>
      </a:lt2>
      <a:accent1>
        <a:srgbClr val="2B71FF"/>
      </a:accent1>
      <a:accent2>
        <a:srgbClr val="2B71FF"/>
      </a:accent2>
      <a:accent3>
        <a:srgbClr val="2B71F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93</TotalTime>
  <Words>264</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Peninsula Campaign</vt:lpstr>
      <vt:lpstr>Summary of Battle</vt:lpstr>
      <vt:lpstr>PowerPoint Presentation</vt:lpstr>
      <vt:lpstr>Conclusion</vt:lpstr>
      <vt:lpstr>Resources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Peninsula Campaign</dc:title>
  <dc:creator>steve</dc:creator>
  <cp:lastModifiedBy>steve</cp:lastModifiedBy>
  <cp:revision>8</cp:revision>
  <dcterms:created xsi:type="dcterms:W3CDTF">2011-09-13T21:45:26Z</dcterms:created>
  <dcterms:modified xsi:type="dcterms:W3CDTF">2011-09-13T23:19:00Z</dcterms:modified>
</cp:coreProperties>
</file>