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342" y="-96"/>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F152DC9-D07C-4AAE-A601-0DB7079ACD75}" type="datetimeFigureOut">
              <a:rPr lang="en-US"/>
              <a:pPr>
                <a:defRPr/>
              </a:pPr>
              <a:t>9/10/2011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F5CEF2-9F55-446E-B97F-FA08697921E3}" type="slidenum">
              <a:rPr lang="en-US"/>
              <a:pPr>
                <a:defRPr/>
              </a:pPr>
              <a:t>‹#›</a:t>
            </a:fld>
            <a:endParaRPr lang="en-US"/>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8CC813A-22AB-474F-88E1-DD4E368C5F14}" type="datetimeFigureOut">
              <a:rPr lang="en-US"/>
              <a:pPr>
                <a:defRPr/>
              </a:pPr>
              <a:t>9/10/2011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C2A45F5-8B58-4DB3-915D-E4B79F70BC43}" type="slidenum">
              <a:rPr lang="en-US"/>
              <a:pPr>
                <a:defRPr/>
              </a:pPr>
              <a:t>‹#›</a:t>
            </a:fld>
            <a:endParaRPr lang="en-US"/>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6FED4ED-04D6-4CF7-803E-A4D1D9784D2C}" type="datetimeFigureOut">
              <a:rPr lang="en-US"/>
              <a:pPr>
                <a:defRPr/>
              </a:pPr>
              <a:t>9/10/2011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124863-3610-406F-96D1-200496D627EA}" type="slidenum">
              <a:rPr lang="en-US"/>
              <a:pPr>
                <a:defRPr/>
              </a:pPr>
              <a:t>‹#›</a:t>
            </a:fld>
            <a:endParaRPr lang="en-US"/>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56C1BC9-DB00-4C77-B06A-B143EEEC18DA}" type="datetimeFigureOut">
              <a:rPr lang="en-US"/>
              <a:pPr>
                <a:defRPr/>
              </a:pPr>
              <a:t>9/10/2011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2DB7116-D490-43DB-AF24-7FD570652D19}" type="slidenum">
              <a:rPr lang="en-US"/>
              <a:pPr>
                <a:defRPr/>
              </a:pPr>
              <a:t>‹#›</a:t>
            </a:fld>
            <a:endParaRPr lang="en-US"/>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2E67ECB-EDF7-4CCF-B0DC-4CC07CE94F0B}" type="datetimeFigureOut">
              <a:rPr lang="en-US"/>
              <a:pPr>
                <a:defRPr/>
              </a:pPr>
              <a:t>9/10/2011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F959352-D3F3-4E89-AF32-36343DF2EC35}" type="slidenum">
              <a:rPr lang="en-US"/>
              <a:pPr>
                <a:defRPr/>
              </a:pPr>
              <a:t>‹#›</a:t>
            </a:fld>
            <a:endParaRPr lang="en-US"/>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3DF7010-C80B-41E1-8136-F431D844A61B}" type="datetimeFigureOut">
              <a:rPr lang="en-US"/>
              <a:pPr>
                <a:defRPr/>
              </a:pPr>
              <a:t>9/10/2011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3192502-3835-45D8-BBAF-39784683176B}" type="slidenum">
              <a:rPr lang="en-US"/>
              <a:pPr>
                <a:defRPr/>
              </a:pPr>
              <a:t>‹#›</a:t>
            </a:fld>
            <a:endParaRPr lang="en-U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E5F4DF9-F04D-4DBC-8C55-1ABD996CC258}" type="datetimeFigureOut">
              <a:rPr lang="en-US"/>
              <a:pPr>
                <a:defRPr/>
              </a:pPr>
              <a:t>9/10/2011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72F0782-553C-4691-B87F-C1C8D7A13D6E}" type="slidenum">
              <a:rPr lang="en-US"/>
              <a:pPr>
                <a:defRPr/>
              </a:pPr>
              <a:t>‹#›</a:t>
            </a:fld>
            <a:endParaRPr 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34CEC35-B88C-4122-AA0B-0D95BFE5AAD2}" type="datetimeFigureOut">
              <a:rPr lang="en-US"/>
              <a:pPr>
                <a:defRPr/>
              </a:pPr>
              <a:t>9/10/2011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573DD6D-5A87-4D1C-B136-39C428D06414}" type="slidenum">
              <a:rPr lang="en-US"/>
              <a:pPr>
                <a:defRPr/>
              </a:pPr>
              <a:t>‹#›</a:t>
            </a:fld>
            <a:endParaRPr 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B4501A6-027B-4DE8-9683-F177AC12B7B2}" type="datetimeFigureOut">
              <a:rPr lang="en-US"/>
              <a:pPr>
                <a:defRPr/>
              </a:pPr>
              <a:t>9/10/2011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E4CCAC1-224C-4D36-870F-785C586DEF7D}" type="slidenum">
              <a:rPr lang="en-US"/>
              <a:pPr>
                <a:defRPr/>
              </a:pPr>
              <a:t>‹#›</a:t>
            </a:fld>
            <a:endParaRPr lang="en-US"/>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B95F44E-06B3-4290-A72D-F64348632B6E}" type="datetimeFigureOut">
              <a:rPr lang="en-US"/>
              <a:pPr>
                <a:defRPr/>
              </a:pPr>
              <a:t>9/10/2011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8F11F8A-B97A-4502-AE4B-170B60B74D7F}" type="slidenum">
              <a:rPr lang="en-US"/>
              <a:pPr>
                <a:defRPr/>
              </a:pPr>
              <a:t>‹#›</a:t>
            </a:fld>
            <a:endParaRPr lang="en-US"/>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ACF0320-1D8E-4BAC-9A78-F54EB2C13473}" type="datetimeFigureOut">
              <a:rPr lang="en-US"/>
              <a:pPr>
                <a:defRPr/>
              </a:pPr>
              <a:t>9/10/2011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89A697F-C4BA-4AAD-A3BD-E35CCE1BE087}" type="slidenum">
              <a:rPr lang="en-US"/>
              <a:pPr>
                <a:defRPr/>
              </a:pPr>
              <a:t>‹#›</a:t>
            </a:fld>
            <a:endParaRPr lang="en-US"/>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FF87C27E-EC3A-446C-9AEF-962BD750BDF4}" type="datetimeFigureOut">
              <a:rPr lang="en-US"/>
              <a:pPr>
                <a:defRPr/>
              </a:pPr>
              <a:t>9/10/2011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43F0B77-5B5A-4F12-A91F-79782D1B9D4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p:fade/>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audio" Target="NUL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NULL" TargetMode="External"/><Relationship Id="rId6" Type="http://schemas.openxmlformats.org/officeDocument/2006/relationships/hyperlink" Target="http://ect.usf.edu/clipart/100/107/mead_2_md.gf" TargetMode="External"/><Relationship Id="rId5" Type="http://schemas.openxmlformats.org/officeDocument/2006/relationships/image" Target="../media/image4.jpeg"/><Relationship Id="rId4" Type="http://schemas.openxmlformats.org/officeDocument/2006/relationships/image" Target="../media/image3.gi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NUL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NUL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NUL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00000"/>
            </a:gs>
            <a:gs pos="50000">
              <a:schemeClr val="bg1"/>
            </a:gs>
            <a:gs pos="100000">
              <a:srgbClr val="00206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The Battle of Gettysburg</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t>Jonnie </a:t>
            </a:r>
            <a:r>
              <a:rPr lang="en-US" dirty="0" err="1" smtClean="0"/>
              <a:t>Neuhart</a:t>
            </a:r>
            <a:endParaRPr lang="en-US" dirty="0" smtClean="0"/>
          </a:p>
          <a:p>
            <a:pPr fontAlgn="auto">
              <a:spcAft>
                <a:spcPts val="0"/>
              </a:spcAft>
              <a:buFont typeface="Arial" pitchFamily="34" charset="0"/>
              <a:buNone/>
              <a:defRPr/>
            </a:pPr>
            <a:r>
              <a:rPr lang="en-US" dirty="0" smtClean="0"/>
              <a:t>Period 5th</a:t>
            </a:r>
            <a:endParaRPr lang="en-US" dirty="0"/>
          </a:p>
        </p:txBody>
      </p:sp>
      <p:pic>
        <p:nvPicPr>
          <p:cNvPr id="6" name="Shape">
            <a:hlinkClick r:id="" action="ppaction://media"/>
          </p:cNvPr>
          <p:cNvPicPr>
            <a:picLocks noRot="1" noChangeAspect="1"/>
          </p:cNvPicPr>
          <p:nvPr>
            <a:audioFile r:link="rId1"/>
          </p:nvPr>
        </p:nvPicPr>
        <p:blipFill>
          <a:blip r:embed="rId3"/>
          <a:srcRect/>
          <a:stretch>
            <a:fillRect/>
          </a:stretch>
        </p:blipFill>
        <p:spPr bwMode="auto">
          <a:xfrm>
            <a:off x="304800" y="152400"/>
            <a:ext cx="487363" cy="487363"/>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heel(1)">
                                      <p:cBhvr>
                                        <p:cTn id="1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8" restart="whenNotActive" fill="hold" evtFilter="cancelBubble" nodeType="interactiveSeq">
                <p:stCondLst>
                  <p:cond evt="onClick" delay="0">
                    <p:tgtEl>
                      <p:spTgt spid="6"/>
                    </p:tgtEl>
                  </p:cond>
                </p:stCondLst>
                <p:endSync evt="end" delay="0">
                  <p:rtn val="all"/>
                </p:endSync>
                <p:childTnLst>
                  <p:par>
                    <p:cTn id="19" fill="hold">
                      <p:stCondLst>
                        <p:cond delay="0"/>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41702" fill="hold"/>
                                        <p:tgtEl>
                                          <p:spTgt spid="6"/>
                                        </p:tgtEl>
                                      </p:cBhvr>
                                    </p:cmd>
                                  </p:childTnLst>
                                </p:cTn>
                              </p:par>
                            </p:childTnLst>
                          </p:cTn>
                        </p:par>
                      </p:childTnLst>
                    </p:cTn>
                  </p:par>
                </p:childTnLst>
              </p:cTn>
              <p:nextCondLst>
                <p:cond evt="onClick" delay="0">
                  <p:tgtEl>
                    <p:spTgt spid="6"/>
                  </p:tgtEl>
                </p:cond>
              </p:nextCondLst>
            </p:seq>
            <p:audio>
              <p:cMediaNode vol="80000">
                <p:cTn id="23" fill="hold" display="0">
                  <p:stCondLst>
                    <p:cond delay="indefinite"/>
                  </p:stCondLst>
                  <p:endCondLst>
                    <p:cond evt="onStopAudio" delay="0">
                      <p:tgtEl>
                        <p:sldTgt/>
                      </p:tgtEl>
                    </p:cond>
                  </p:endCondLst>
                </p:cTn>
                <p:tgtEl>
                  <p:spTgt spid="6"/>
                </p:tgtEl>
              </p:cMediaNode>
            </p:audio>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5000" r="-1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chemeClr val="bg1"/>
                </a:solidFill>
              </a:rPr>
              <a:t>Info</a:t>
            </a:r>
          </a:p>
        </p:txBody>
      </p:sp>
      <p:sp>
        <p:nvSpPr>
          <p:cNvPr id="3" name="Content Placeholder 2"/>
          <p:cNvSpPr>
            <a:spLocks noGrp="1"/>
          </p:cNvSpPr>
          <p:nvPr>
            <p:ph idx="1"/>
          </p:nvPr>
        </p:nvSpPr>
        <p:spPr/>
        <p:txBody>
          <a:bodyPr>
            <a:noAutofit/>
          </a:bodyPr>
          <a:lstStyle/>
          <a:p>
            <a:pPr marL="0" indent="0" algn="ctr">
              <a:buFont typeface="Arial" charset="0"/>
              <a:buNone/>
            </a:pPr>
            <a:r>
              <a:rPr lang="en-US" sz="2000" b="1" smtClean="0">
                <a:solidFill>
                  <a:schemeClr val="bg1"/>
                </a:solidFill>
              </a:rPr>
              <a:t>Date:</a:t>
            </a:r>
          </a:p>
          <a:p>
            <a:pPr marL="0" indent="0" algn="ctr">
              <a:buFont typeface="Arial" charset="0"/>
              <a:buNone/>
            </a:pPr>
            <a:r>
              <a:rPr lang="en-US" sz="2000" smtClean="0">
                <a:solidFill>
                  <a:schemeClr val="bg1"/>
                </a:solidFill>
              </a:rPr>
              <a:t> July 1-3, 1863 </a:t>
            </a:r>
          </a:p>
          <a:p>
            <a:pPr marL="0" indent="0" algn="ctr">
              <a:buFont typeface="Arial" charset="0"/>
              <a:buNone/>
            </a:pPr>
            <a:r>
              <a:rPr lang="en-US" sz="2000" b="1" smtClean="0">
                <a:solidFill>
                  <a:schemeClr val="bg1"/>
                </a:solidFill>
              </a:rPr>
              <a:t>Generals: </a:t>
            </a:r>
          </a:p>
          <a:p>
            <a:pPr marL="0" indent="0" algn="ctr">
              <a:buFont typeface="Arial" charset="0"/>
              <a:buNone/>
            </a:pPr>
            <a:r>
              <a:rPr lang="en-US" sz="2000" i="1" smtClean="0">
                <a:solidFill>
                  <a:schemeClr val="bg1"/>
                </a:solidFill>
              </a:rPr>
              <a:t>United States : </a:t>
            </a:r>
            <a:r>
              <a:rPr lang="en-US" sz="2000" smtClean="0">
                <a:solidFill>
                  <a:schemeClr val="bg1"/>
                </a:solidFill>
              </a:rPr>
              <a:t>Gen. George G. Meade  </a:t>
            </a:r>
          </a:p>
          <a:p>
            <a:pPr marL="0" indent="0" algn="ctr">
              <a:buFont typeface="Arial" charset="0"/>
              <a:buNone/>
            </a:pPr>
            <a:r>
              <a:rPr lang="en-US" sz="2000" i="1" smtClean="0">
                <a:solidFill>
                  <a:schemeClr val="bg1"/>
                </a:solidFill>
              </a:rPr>
              <a:t>Confederate States </a:t>
            </a:r>
            <a:r>
              <a:rPr lang="en-US" sz="2000" smtClean="0">
                <a:solidFill>
                  <a:schemeClr val="bg1"/>
                </a:solidFill>
              </a:rPr>
              <a:t>: Gen. Robert E. Lee</a:t>
            </a:r>
          </a:p>
          <a:p>
            <a:pPr marL="0" indent="0" algn="ctr">
              <a:buFont typeface="Arial" charset="0"/>
              <a:buNone/>
            </a:pPr>
            <a:r>
              <a:rPr lang="en-US" sz="2000" b="1" smtClean="0">
                <a:solidFill>
                  <a:schemeClr val="bg1"/>
                </a:solidFill>
              </a:rPr>
              <a:t>Forces Engaged: </a:t>
            </a:r>
          </a:p>
          <a:p>
            <a:pPr marL="0" indent="0" algn="ctr">
              <a:buFont typeface="Arial" charset="0"/>
              <a:buNone/>
            </a:pPr>
            <a:r>
              <a:rPr lang="en-US" sz="2000" smtClean="0">
                <a:solidFill>
                  <a:schemeClr val="bg1"/>
                </a:solidFill>
              </a:rPr>
              <a:t>158,300 total </a:t>
            </a:r>
          </a:p>
          <a:p>
            <a:pPr marL="0" indent="0" algn="ctr">
              <a:buFont typeface="Arial" charset="0"/>
              <a:buNone/>
            </a:pPr>
            <a:r>
              <a:rPr lang="en-US" sz="2000" smtClean="0">
                <a:solidFill>
                  <a:schemeClr val="bg1"/>
                </a:solidFill>
              </a:rPr>
              <a:t>US 83,289; CS 75,054 </a:t>
            </a:r>
          </a:p>
          <a:p>
            <a:pPr marL="0" indent="0" algn="ctr">
              <a:buFont typeface="Arial" charset="0"/>
              <a:buNone/>
            </a:pPr>
            <a:r>
              <a:rPr lang="en-US" sz="2000" b="1" smtClean="0">
                <a:solidFill>
                  <a:schemeClr val="bg1"/>
                </a:solidFill>
              </a:rPr>
              <a:t>Estimated Casualties: </a:t>
            </a:r>
          </a:p>
          <a:p>
            <a:pPr marL="0" indent="0" algn="ctr">
              <a:buFont typeface="Arial" charset="0"/>
              <a:buNone/>
            </a:pPr>
            <a:r>
              <a:rPr lang="en-US" sz="2000" smtClean="0">
                <a:solidFill>
                  <a:schemeClr val="bg1"/>
                </a:solidFill>
              </a:rPr>
              <a:t>51,000 total</a:t>
            </a:r>
          </a:p>
          <a:p>
            <a:pPr marL="0" indent="0" algn="ctr">
              <a:buFont typeface="Arial" charset="0"/>
              <a:buNone/>
            </a:pPr>
            <a:r>
              <a:rPr lang="en-US" sz="2000" smtClean="0">
                <a:solidFill>
                  <a:schemeClr val="bg1"/>
                </a:solidFill>
              </a:rPr>
              <a:t>US 23,000</a:t>
            </a:r>
          </a:p>
          <a:p>
            <a:pPr marL="0" indent="0" algn="ctr">
              <a:buFont typeface="Arial" charset="0"/>
              <a:buNone/>
            </a:pPr>
            <a:r>
              <a:rPr lang="en-US" sz="2000" smtClean="0">
                <a:solidFill>
                  <a:schemeClr val="bg1"/>
                </a:solidFill>
              </a:rPr>
              <a:t> CS 28,000</a:t>
            </a:r>
          </a:p>
          <a:p>
            <a:pPr marL="0" indent="0" algn="ctr">
              <a:buFont typeface="Arial" charset="0"/>
              <a:buNone/>
            </a:pPr>
            <a:endParaRPr lang="en-US" sz="2000" smtClean="0">
              <a:solidFill>
                <a:schemeClr val="bg1"/>
              </a:solidFill>
            </a:endParaRPr>
          </a:p>
          <a:p>
            <a:pPr marL="0" indent="0" algn="ctr"/>
            <a:endParaRPr lang="en-US" sz="2000" smtClean="0"/>
          </a:p>
        </p:txBody>
      </p:sp>
      <p:pic>
        <p:nvPicPr>
          <p:cNvPr id="4" name="Picture 3"/>
          <p:cNvPicPr>
            <a:picLocks noChangeAspect="1"/>
          </p:cNvPicPr>
          <p:nvPr/>
        </p:nvPicPr>
        <p:blipFill>
          <a:blip r:embed="rId4"/>
          <a:srcRect/>
          <a:stretch>
            <a:fillRect/>
          </a:stretch>
        </p:blipFill>
        <p:spPr bwMode="auto">
          <a:xfrm>
            <a:off x="0" y="20638"/>
            <a:ext cx="2454275" cy="2667000"/>
          </a:xfrm>
          <a:prstGeom prst="rect">
            <a:avLst/>
          </a:prstGeom>
          <a:noFill/>
          <a:ln w="9525">
            <a:noFill/>
            <a:miter lim="800000"/>
            <a:headEnd/>
            <a:tailEnd/>
          </a:ln>
        </p:spPr>
      </p:pic>
      <p:pic>
        <p:nvPicPr>
          <p:cNvPr id="5" name="Picture 4"/>
          <p:cNvPicPr>
            <a:picLocks noChangeAspect="1"/>
          </p:cNvPicPr>
          <p:nvPr/>
        </p:nvPicPr>
        <p:blipFill>
          <a:blip r:embed="rId5"/>
          <a:srcRect/>
          <a:stretch>
            <a:fillRect/>
          </a:stretch>
        </p:blipFill>
        <p:spPr bwMode="auto">
          <a:xfrm>
            <a:off x="6775450" y="0"/>
            <a:ext cx="2368550" cy="2919413"/>
          </a:xfrm>
          <a:prstGeom prst="rect">
            <a:avLst/>
          </a:prstGeom>
          <a:noFill/>
          <a:ln w="9525">
            <a:noFill/>
            <a:miter lim="800000"/>
            <a:headEnd/>
            <a:tailEnd/>
          </a:ln>
        </p:spPr>
      </p:pic>
      <p:sp>
        <p:nvSpPr>
          <p:cNvPr id="14342" name="TextBox 5"/>
          <p:cNvSpPr txBox="1">
            <a:spLocks noChangeArrowheads="1"/>
          </p:cNvSpPr>
          <p:nvPr/>
        </p:nvSpPr>
        <p:spPr bwMode="auto">
          <a:xfrm>
            <a:off x="0" y="3124200"/>
            <a:ext cx="2667000" cy="677863"/>
          </a:xfrm>
          <a:prstGeom prst="rect">
            <a:avLst/>
          </a:prstGeom>
          <a:noFill/>
          <a:ln w="9525">
            <a:noFill/>
            <a:miter lim="800000"/>
            <a:headEnd/>
            <a:tailEnd/>
          </a:ln>
        </p:spPr>
        <p:txBody>
          <a:bodyPr>
            <a:spAutoFit/>
          </a:bodyPr>
          <a:lstStyle/>
          <a:p>
            <a:r>
              <a:rPr lang="en-US" sz="1000">
                <a:latin typeface="Calibri" pitchFamily="34" charset="0"/>
                <a:hlinkClick r:id="rId6"/>
              </a:rPr>
              <a:t>http://ect.usf.edu/clipart/100/107/mead_2_md.gf</a:t>
            </a:r>
            <a:endParaRPr lang="en-US" sz="1000">
              <a:latin typeface="Calibri" pitchFamily="34" charset="0"/>
            </a:endParaRPr>
          </a:p>
          <a:p>
            <a:endParaRPr lang="en-US">
              <a:latin typeface="Calibri" pitchFamily="34" charset="0"/>
            </a:endParaRPr>
          </a:p>
        </p:txBody>
      </p:sp>
      <p:sp>
        <p:nvSpPr>
          <p:cNvPr id="14343" name="TextBox 6"/>
          <p:cNvSpPr txBox="1">
            <a:spLocks noChangeArrowheads="1"/>
          </p:cNvSpPr>
          <p:nvPr/>
        </p:nvSpPr>
        <p:spPr bwMode="auto">
          <a:xfrm>
            <a:off x="6640513" y="3132138"/>
            <a:ext cx="2141537" cy="1339850"/>
          </a:xfrm>
          <a:prstGeom prst="rect">
            <a:avLst/>
          </a:prstGeom>
          <a:noFill/>
          <a:ln w="9525">
            <a:noFill/>
            <a:miter lim="800000"/>
            <a:headEnd/>
            <a:tailEnd/>
          </a:ln>
        </p:spPr>
        <p:txBody>
          <a:bodyPr>
            <a:spAutoFit/>
          </a:bodyPr>
          <a:lstStyle/>
          <a:p>
            <a:r>
              <a:rPr lang="en-US" sz="900" u="sng">
                <a:solidFill>
                  <a:srgbClr val="002060"/>
                </a:solidFill>
                <a:latin typeface="Calibri" pitchFamily="34" charset="0"/>
              </a:rPr>
              <a:t>http;//www.google.com/imgress?g=robert+e+lee&amp;hl=en&amp;rls=com.microsoftSearchbox&amp;rlz=1i7ACAW_enUS406&amp;tbm=isch&amp;tbnid=laiHUsYnPxngxM:&amp;imgrefurls2520lee.htm&amp;docid=kpZ-VYPPlrj4tM7w=487&amp;h=600&amp;ei=OfNnTuuUJZCDSCztT(dQ&amp;Zoom=1&amp;iact=hc&amp;vpx=747vpy=225&amp;dur=2277&amp;hovh=249&amp;hovw=2028.</a:t>
            </a:r>
          </a:p>
        </p:txBody>
      </p:sp>
      <p:pic>
        <p:nvPicPr>
          <p:cNvPr id="8" name="Shape">
            <a:hlinkClick r:id="" action="ppaction://media"/>
          </p:cNvPr>
          <p:cNvPicPr>
            <a:picLocks noRot="1" noChangeAspect="1"/>
          </p:cNvPicPr>
          <p:nvPr>
            <a:audioFile r:link="rId1"/>
          </p:nvPr>
        </p:nvPicPr>
        <p:blipFill>
          <a:blip r:embed="rId7"/>
          <a:srcRect/>
          <a:stretch>
            <a:fillRect/>
          </a:stretch>
        </p:blipFill>
        <p:spPr bwMode="auto">
          <a:xfrm>
            <a:off x="2590800" y="76200"/>
            <a:ext cx="487363" cy="48736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
                                            <p:txEl>
                                              <p:pRg st="11" end="11"/>
                                            </p:txEl>
                                          </p:spTgt>
                                        </p:tgtEl>
                                        <p:attrNameLst>
                                          <p:attrName>style.visibility</p:attrName>
                                        </p:attrNameLst>
                                      </p:cBhvr>
                                      <p:to>
                                        <p:strVal val="visible"/>
                                      </p:to>
                                    </p:set>
                                    <p:anim calcmode="lin" valueType="num">
                                      <p:cBhvr additive="base">
                                        <p:cTn id="5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61" restart="whenNotActive" fill="hold" evtFilter="cancelBubble" nodeType="interactiveSeq">
                <p:stCondLst>
                  <p:cond evt="onClick" delay="0">
                    <p:tgtEl>
                      <p:spTgt spid="2"/>
                    </p:tgtEl>
                  </p:cond>
                </p:stCondLst>
                <p:endSync evt="end" delay="0">
                  <p:rtn val="all"/>
                </p:endSync>
                <p:childTnLst>
                  <p:par>
                    <p:cTn id="62" fill="hold">
                      <p:stCondLst>
                        <p:cond delay="0"/>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cBhvr additive="base">
                                        <p:cTn id="66" dur="500" fill="hold"/>
                                        <p:tgtEl>
                                          <p:spTgt spid="2"/>
                                        </p:tgtEl>
                                        <p:attrNameLst>
                                          <p:attrName>ppt_x</p:attrName>
                                        </p:attrNameLst>
                                      </p:cBhvr>
                                      <p:tavLst>
                                        <p:tav tm="0">
                                          <p:val>
                                            <p:strVal val="#ppt_x"/>
                                          </p:val>
                                        </p:tav>
                                        <p:tav tm="100000">
                                          <p:val>
                                            <p:strVal val="#ppt_x"/>
                                          </p:val>
                                        </p:tav>
                                      </p:tavLst>
                                    </p:anim>
                                    <p:anim calcmode="lin" valueType="num">
                                      <p:cBhvr additive="base">
                                        <p:cTn id="6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2"/>
                  </p:tgtEl>
                </p:cond>
              </p:nextCondLst>
            </p:seq>
            <p:seq concurrent="1" nextAc="seek">
              <p:cTn id="68" restart="whenNotActive" fill="hold" evtFilter="cancelBubble" nodeType="interactiveSeq">
                <p:stCondLst>
                  <p:cond evt="onClick" delay="0">
                    <p:tgtEl>
                      <p:spTgt spid="8"/>
                    </p:tgtEl>
                  </p:cond>
                </p:stCondLst>
                <p:endSync evt="end" delay="0">
                  <p:rtn val="all"/>
                </p:endSync>
                <p:childTnLst>
                  <p:par>
                    <p:cTn id="69" fill="hold">
                      <p:stCondLst>
                        <p:cond delay="0"/>
                      </p:stCondLst>
                      <p:childTnLst>
                        <p:par>
                          <p:cTn id="70" fill="hold">
                            <p:stCondLst>
                              <p:cond delay="0"/>
                            </p:stCondLst>
                            <p:childTnLst>
                              <p:par>
                                <p:cTn id="71" presetID="1" presetClass="mediacall" presetSubtype="0" fill="hold" nodeType="clickEffect">
                                  <p:stCondLst>
                                    <p:cond delay="0"/>
                                  </p:stCondLst>
                                  <p:childTnLst>
                                    <p:cmd type="call" cmd="playFrom(0.0)">
                                      <p:cBhvr>
                                        <p:cTn id="72" dur="41702" fill="hold"/>
                                        <p:tgtEl>
                                          <p:spTgt spid="8"/>
                                        </p:tgtEl>
                                      </p:cBhvr>
                                    </p:cmd>
                                  </p:childTnLst>
                                </p:cTn>
                              </p:par>
                            </p:childTnLst>
                          </p:cTn>
                        </p:par>
                      </p:childTnLst>
                    </p:cTn>
                  </p:par>
                </p:childTnLst>
              </p:cTn>
              <p:nextCondLst>
                <p:cond evt="onClick" delay="0">
                  <p:tgtEl>
                    <p:spTgt spid="8"/>
                  </p:tgtEl>
                </p:cond>
              </p:nextCondLst>
            </p:seq>
            <p:audio>
              <p:cMediaNode vol="80000">
                <p:cTn id="73" fill="hold" display="0">
                  <p:stCondLst>
                    <p:cond delay="indefinite"/>
                  </p:stCondLst>
                  <p:endCondLst>
                    <p:cond evt="onStopAudio" delay="0">
                      <p:tgtEl>
                        <p:sldTgt/>
                      </p:tgtEl>
                    </p:cond>
                  </p:endCondLst>
                </p:cTn>
                <p:tgtEl>
                  <p:spTgt spid="8"/>
                </p:tgtEl>
              </p:cMediaNode>
            </p:audio>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C00000"/>
            </a:gs>
            <a:gs pos="50000">
              <a:schemeClr val="bg1"/>
            </a:gs>
            <a:gs pos="100000">
              <a:srgbClr val="00206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Battle Description</a:t>
            </a:r>
          </a:p>
        </p:txBody>
      </p:sp>
      <p:sp>
        <p:nvSpPr>
          <p:cNvPr id="3" name="Content Placeholder 2"/>
          <p:cNvSpPr>
            <a:spLocks noGrp="1"/>
          </p:cNvSpPr>
          <p:nvPr>
            <p:ph idx="1"/>
          </p:nvPr>
        </p:nvSpPr>
        <p:spPr/>
        <p:txBody>
          <a:bodyPr>
            <a:normAutofit/>
          </a:bodyPr>
          <a:lstStyle/>
          <a:p>
            <a:pPr>
              <a:lnSpc>
                <a:spcPct val="80000"/>
              </a:lnSpc>
            </a:pPr>
            <a:endParaRPr lang="en-US" sz="1800" smtClean="0"/>
          </a:p>
          <a:p>
            <a:pPr>
              <a:lnSpc>
                <a:spcPct val="80000"/>
              </a:lnSpc>
            </a:pPr>
            <a:r>
              <a:rPr lang="en-US" sz="1800" smtClean="0"/>
              <a:t>   Pre-battle</a:t>
            </a:r>
          </a:p>
          <a:p>
            <a:pPr>
              <a:lnSpc>
                <a:spcPct val="80000"/>
              </a:lnSpc>
            </a:pPr>
            <a:endParaRPr lang="en-US" sz="1800" smtClean="0"/>
          </a:p>
          <a:p>
            <a:pPr lvl="1">
              <a:lnSpc>
                <a:spcPct val="80000"/>
              </a:lnSpc>
            </a:pPr>
            <a:r>
              <a:rPr lang="en-US" sz="1500" smtClean="0"/>
              <a:t>Lee Believed that if he continued to advance to the north that he would convince the North to give up on the war.</a:t>
            </a:r>
          </a:p>
          <a:p>
            <a:pPr>
              <a:lnSpc>
                <a:spcPct val="80000"/>
              </a:lnSpc>
            </a:pPr>
            <a:endParaRPr lang="en-US" sz="1800" smtClean="0"/>
          </a:p>
          <a:p>
            <a:pPr lvl="1">
              <a:lnSpc>
                <a:spcPct val="80000"/>
              </a:lnSpc>
            </a:pPr>
            <a:r>
              <a:rPr lang="en-US" sz="1500" smtClean="0"/>
              <a:t>Most of Lee's men were there.</a:t>
            </a:r>
          </a:p>
          <a:p>
            <a:pPr>
              <a:lnSpc>
                <a:spcPct val="80000"/>
              </a:lnSpc>
            </a:pPr>
            <a:endParaRPr lang="en-US" sz="1800" smtClean="0"/>
          </a:p>
          <a:p>
            <a:pPr lvl="1">
              <a:lnSpc>
                <a:spcPct val="80000"/>
              </a:lnSpc>
            </a:pPr>
            <a:r>
              <a:rPr lang="en-US" sz="1500" smtClean="0"/>
              <a:t>Lee's objective was to engage the Union army and destroy it.</a:t>
            </a:r>
          </a:p>
          <a:p>
            <a:pPr>
              <a:lnSpc>
                <a:spcPct val="80000"/>
              </a:lnSpc>
            </a:pPr>
            <a:endParaRPr lang="en-US" sz="1800" smtClean="0"/>
          </a:p>
          <a:p>
            <a:pPr lvl="1">
              <a:lnSpc>
                <a:spcPct val="80000"/>
              </a:lnSpc>
            </a:pPr>
            <a:r>
              <a:rPr lang="en-US" sz="1500" smtClean="0"/>
              <a:t>Gen. Joseph Hooker was replaced by George G. Meade.</a:t>
            </a:r>
          </a:p>
          <a:p>
            <a:pPr>
              <a:lnSpc>
                <a:spcPct val="80000"/>
              </a:lnSpc>
            </a:pPr>
            <a:endParaRPr lang="en-US" sz="1800" smtClean="0"/>
          </a:p>
          <a:p>
            <a:pPr>
              <a:lnSpc>
                <a:spcPct val="80000"/>
              </a:lnSpc>
            </a:pPr>
            <a:r>
              <a:rPr lang="en-US" sz="1800" smtClean="0"/>
              <a:t>    1st Day</a:t>
            </a:r>
          </a:p>
          <a:p>
            <a:pPr>
              <a:lnSpc>
                <a:spcPct val="80000"/>
              </a:lnSpc>
            </a:pPr>
            <a:endParaRPr lang="en-US" sz="1800" smtClean="0"/>
          </a:p>
          <a:p>
            <a:pPr lvl="1">
              <a:lnSpc>
                <a:spcPct val="80000"/>
              </a:lnSpc>
            </a:pPr>
            <a:r>
              <a:rPr lang="en-US" sz="1500" smtClean="0"/>
              <a:t>The Union army was stationed Northwest of Gettysburg</a:t>
            </a:r>
          </a:p>
          <a:p>
            <a:pPr>
              <a:lnSpc>
                <a:spcPct val="80000"/>
              </a:lnSpc>
            </a:pPr>
            <a:endParaRPr lang="en-US" sz="1800" smtClean="0"/>
          </a:p>
          <a:p>
            <a:pPr lvl="1">
              <a:lnSpc>
                <a:spcPct val="80000"/>
              </a:lnSpc>
            </a:pPr>
            <a:r>
              <a:rPr lang="en-US" sz="1500" smtClean="0"/>
              <a:t>The Confederate soldiers attacked from the North and the Northwest forcing the Union to retreat southward.</a:t>
            </a:r>
          </a:p>
        </p:txBody>
      </p:sp>
      <p:pic>
        <p:nvPicPr>
          <p:cNvPr id="5" name="Shape">
            <a:hlinkClick r:id="" action="ppaction://media"/>
          </p:cNvPr>
          <p:cNvPicPr>
            <a:picLocks noRot="1" noChangeAspect="1"/>
          </p:cNvPicPr>
          <p:nvPr>
            <a:audioFile r:link="rId1"/>
          </p:nvPr>
        </p:nvPicPr>
        <p:blipFill>
          <a:blip r:embed="rId3"/>
          <a:srcRect/>
          <a:stretch>
            <a:fillRect/>
          </a:stretch>
        </p:blipFill>
        <p:spPr bwMode="auto">
          <a:xfrm>
            <a:off x="7543800" y="304800"/>
            <a:ext cx="487363" cy="48736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 calcmode="lin" valueType="num">
                                      <p:cBhvr additive="base">
                                        <p:cTn id="4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anim calcmode="lin" valueType="num">
                                      <p:cBhvr additive="base">
                                        <p:cTn id="49"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5" end="15"/>
                                            </p:txEl>
                                          </p:spTgt>
                                        </p:tgtEl>
                                        <p:attrNameLst>
                                          <p:attrName>style.visibility</p:attrName>
                                        </p:attrNameLst>
                                      </p:cBhvr>
                                      <p:to>
                                        <p:strVal val="visible"/>
                                      </p:to>
                                    </p:set>
                                    <p:anim calcmode="lin" valueType="num">
                                      <p:cBhvr additive="base">
                                        <p:cTn id="55"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57" restart="whenNotActive" fill="hold" evtFilter="cancelBubble" nodeType="interactiveSeq">
                <p:stCondLst>
                  <p:cond evt="onClick" delay="0">
                    <p:tgtEl>
                      <p:spTgt spid="5"/>
                    </p:tgtEl>
                  </p:cond>
                </p:stCondLst>
                <p:endSync evt="end" delay="0">
                  <p:rtn val="all"/>
                </p:endSync>
                <p:childTnLst>
                  <p:par>
                    <p:cTn id="58" fill="hold">
                      <p:stCondLst>
                        <p:cond delay="0"/>
                      </p:stCondLst>
                      <p:childTnLst>
                        <p:par>
                          <p:cTn id="59" fill="hold">
                            <p:stCondLst>
                              <p:cond delay="0"/>
                            </p:stCondLst>
                            <p:childTnLst>
                              <p:par>
                                <p:cTn id="60" presetID="1" presetClass="mediacall" presetSubtype="0" fill="hold" nodeType="clickEffect">
                                  <p:stCondLst>
                                    <p:cond delay="0"/>
                                  </p:stCondLst>
                                  <p:childTnLst>
                                    <p:cmd type="call" cmd="playFrom(0.0)">
                                      <p:cBhvr>
                                        <p:cTn id="61" dur="41702" fill="hold"/>
                                        <p:tgtEl>
                                          <p:spTgt spid="5"/>
                                        </p:tgtEl>
                                      </p:cBhvr>
                                    </p:cmd>
                                  </p:childTnLst>
                                </p:cTn>
                              </p:par>
                            </p:childTnLst>
                          </p:cTn>
                        </p:par>
                      </p:childTnLst>
                    </p:cTn>
                  </p:par>
                </p:childTnLst>
              </p:cTn>
              <p:nextCondLst>
                <p:cond evt="onClick" delay="0">
                  <p:tgtEl>
                    <p:spTgt spid="5"/>
                  </p:tgtEl>
                </p:cond>
              </p:nextCondLst>
            </p:seq>
            <p:audio>
              <p:cMediaNode vol="80000">
                <p:cTn id="62" fill="hold" display="0">
                  <p:stCondLst>
                    <p:cond delay="indefinite"/>
                  </p:stCondLst>
                  <p:endCondLst>
                    <p:cond evt="onStopAudio" delay="0">
                      <p:tgtEl>
                        <p:sldTgt/>
                      </p:tgtEl>
                    </p:cond>
                  </p:endCondLst>
                </p:cTn>
                <p:tgtEl>
                  <p:spTgt spid="5"/>
                </p:tgtEl>
              </p:cMediaNode>
            </p:audio>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C00000"/>
            </a:gs>
            <a:gs pos="50000">
              <a:schemeClr val="bg1"/>
            </a:gs>
            <a:gs pos="100000">
              <a:srgbClr val="00206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Battle Description (Continued)</a:t>
            </a:r>
          </a:p>
        </p:txBody>
      </p:sp>
      <p:sp>
        <p:nvSpPr>
          <p:cNvPr id="3" name="Content Placeholder 2"/>
          <p:cNvSpPr>
            <a:spLocks noGrp="1"/>
          </p:cNvSpPr>
          <p:nvPr>
            <p:ph idx="1"/>
          </p:nvPr>
        </p:nvSpPr>
        <p:spPr/>
        <p:txBody>
          <a:bodyPr>
            <a:normAutofit/>
          </a:bodyPr>
          <a:lstStyle/>
          <a:p>
            <a:pPr>
              <a:lnSpc>
                <a:spcPct val="80000"/>
              </a:lnSpc>
            </a:pPr>
            <a:r>
              <a:rPr lang="en-US" sz="1400" smtClean="0"/>
              <a:t>2nd Day</a:t>
            </a:r>
          </a:p>
          <a:p>
            <a:pPr>
              <a:lnSpc>
                <a:spcPct val="80000"/>
              </a:lnSpc>
            </a:pPr>
            <a:endParaRPr lang="en-US" sz="1400" smtClean="0"/>
          </a:p>
          <a:p>
            <a:pPr lvl="1">
              <a:lnSpc>
                <a:spcPct val="80000"/>
              </a:lnSpc>
            </a:pPr>
            <a:r>
              <a:rPr lang="en-US" sz="1400" smtClean="0"/>
              <a:t>Union Forces defended in a defensive formation in the shape of a fishhook.</a:t>
            </a:r>
          </a:p>
          <a:p>
            <a:pPr>
              <a:lnSpc>
                <a:spcPct val="80000"/>
              </a:lnSpc>
            </a:pPr>
            <a:endParaRPr lang="en-US" sz="1400" smtClean="0"/>
          </a:p>
          <a:p>
            <a:pPr lvl="1">
              <a:lnSpc>
                <a:spcPct val="80000"/>
              </a:lnSpc>
            </a:pPr>
            <a:r>
              <a:rPr lang="en-US" sz="1400" smtClean="0"/>
              <a:t>The  Confederate attacked the Union at these key locations:  Little Round Top, the Wheatfeils, Devil's Den,  Peach Orchard, Culp's Hill and Cemetery Hill, Union held their ground.</a:t>
            </a:r>
          </a:p>
          <a:p>
            <a:pPr>
              <a:lnSpc>
                <a:spcPct val="80000"/>
              </a:lnSpc>
            </a:pPr>
            <a:endParaRPr lang="en-US" sz="1400" smtClean="0"/>
          </a:p>
          <a:p>
            <a:pPr>
              <a:lnSpc>
                <a:spcPct val="80000"/>
              </a:lnSpc>
            </a:pPr>
            <a:r>
              <a:rPr lang="en-US" sz="1400" smtClean="0"/>
              <a:t>    3rd Day </a:t>
            </a:r>
          </a:p>
          <a:p>
            <a:pPr>
              <a:lnSpc>
                <a:spcPct val="80000"/>
              </a:lnSpc>
            </a:pPr>
            <a:endParaRPr lang="en-US" sz="1400" smtClean="0"/>
          </a:p>
          <a:p>
            <a:pPr lvl="1">
              <a:lnSpc>
                <a:spcPct val="80000"/>
              </a:lnSpc>
            </a:pPr>
            <a:r>
              <a:rPr lang="en-US" sz="1400" smtClean="0"/>
              <a:t>The Fighting continued on Culp's Hill, and the cavalry’s battled to the east and the south.</a:t>
            </a:r>
          </a:p>
          <a:p>
            <a:pPr>
              <a:lnSpc>
                <a:spcPct val="80000"/>
              </a:lnSpc>
            </a:pPr>
            <a:endParaRPr lang="en-US" sz="1400" smtClean="0"/>
          </a:p>
          <a:p>
            <a:pPr lvl="1">
              <a:lnSpc>
                <a:spcPct val="80000"/>
              </a:lnSpc>
            </a:pPr>
            <a:r>
              <a:rPr lang="en-US" sz="1400" smtClean="0"/>
              <a:t>An infantry of 12,500 Confederate soldiers rushed the Union on Cemetery Ridge, Known as Pickett's Charge.</a:t>
            </a:r>
          </a:p>
          <a:p>
            <a:pPr lvl="1">
              <a:lnSpc>
                <a:spcPct val="80000"/>
              </a:lnSpc>
            </a:pPr>
            <a:endParaRPr lang="en-US" sz="1400" smtClean="0"/>
          </a:p>
          <a:p>
            <a:pPr lvl="1">
              <a:lnSpc>
                <a:spcPct val="80000"/>
              </a:lnSpc>
            </a:pPr>
            <a:r>
              <a:rPr lang="en-US" sz="1400" smtClean="0"/>
              <a:t>Pickett’s Charge failed causing the Confederates to retreat</a:t>
            </a:r>
          </a:p>
          <a:p>
            <a:pPr lvl="1">
              <a:lnSpc>
                <a:spcPct val="80000"/>
              </a:lnSpc>
            </a:pPr>
            <a:endParaRPr lang="en-US" sz="1200" smtClean="0"/>
          </a:p>
          <a:p>
            <a:pPr lvl="1">
              <a:lnSpc>
                <a:spcPct val="80000"/>
              </a:lnSpc>
            </a:pPr>
            <a:r>
              <a:rPr lang="en-US" sz="1400" smtClean="0"/>
              <a:t>Lee's army retreated back to Virginia.</a:t>
            </a:r>
          </a:p>
          <a:p>
            <a:pPr>
              <a:lnSpc>
                <a:spcPct val="80000"/>
              </a:lnSpc>
              <a:buFont typeface="Arial" charset="0"/>
              <a:buNone/>
            </a:pPr>
            <a:endParaRPr lang="en-US" sz="1400" smtClean="0"/>
          </a:p>
          <a:p>
            <a:pPr>
              <a:lnSpc>
                <a:spcPct val="80000"/>
              </a:lnSpc>
              <a:buFont typeface="Arial" charset="0"/>
              <a:buNone/>
            </a:pPr>
            <a:endParaRPr lang="en-US" sz="1400" smtClean="0"/>
          </a:p>
          <a:p>
            <a:pPr algn="ctr">
              <a:lnSpc>
                <a:spcPct val="80000"/>
              </a:lnSpc>
              <a:buFont typeface="Arial" charset="0"/>
              <a:buNone/>
            </a:pPr>
            <a:r>
              <a:rPr lang="en-US" sz="1400" smtClean="0"/>
              <a:t>Winner Union</a:t>
            </a:r>
          </a:p>
          <a:p>
            <a:pPr>
              <a:lnSpc>
                <a:spcPct val="80000"/>
              </a:lnSpc>
            </a:pPr>
            <a:r>
              <a:rPr lang="en-US" sz="1400" smtClean="0"/>
              <a:t> That November, President Lincoln used the dedication ceremony for the Gettysburg National Cemetery to honor the fallen Union soldiers and redefine the purpose of the war in his historic Gettysburg Address.</a:t>
            </a:r>
          </a:p>
          <a:p>
            <a:pPr>
              <a:lnSpc>
                <a:spcPct val="80000"/>
              </a:lnSpc>
            </a:pPr>
            <a:endParaRPr lang="en-US" sz="1300" smtClean="0"/>
          </a:p>
        </p:txBody>
      </p:sp>
      <p:pic>
        <p:nvPicPr>
          <p:cNvPr id="4" name="Shape">
            <a:hlinkClick r:id="" action="ppaction://media"/>
          </p:cNvPr>
          <p:cNvPicPr>
            <a:picLocks noRot="1" noChangeAspect="1"/>
          </p:cNvPicPr>
          <p:nvPr>
            <a:audioFile r:link="rId1"/>
          </p:nvPr>
        </p:nvPicPr>
        <p:blipFill>
          <a:blip r:embed="rId3"/>
          <a:srcRect/>
          <a:stretch>
            <a:fillRect/>
          </a:stretch>
        </p:blipFill>
        <p:spPr bwMode="auto">
          <a:xfrm>
            <a:off x="6858000" y="381000"/>
            <a:ext cx="487363" cy="48736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 calcmode="lin" valueType="num">
                                      <p:cBhvr additive="base">
                                        <p:cTn id="4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4" end="14"/>
                                            </p:txEl>
                                          </p:spTgt>
                                        </p:tgtEl>
                                        <p:attrNameLst>
                                          <p:attrName>style.visibility</p:attrName>
                                        </p:attrNameLst>
                                      </p:cBhvr>
                                      <p:to>
                                        <p:strVal val="visible"/>
                                      </p:to>
                                    </p:set>
                                    <p:anim calcmode="lin" valueType="num">
                                      <p:cBhvr additive="base">
                                        <p:cTn id="55"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17" end="17"/>
                                            </p:txEl>
                                          </p:spTgt>
                                        </p:tgtEl>
                                        <p:attrNameLst>
                                          <p:attrName>style.visibility</p:attrName>
                                        </p:attrNameLst>
                                      </p:cBhvr>
                                      <p:to>
                                        <p:strVal val="visible"/>
                                      </p:to>
                                    </p:set>
                                    <p:anim calcmode="lin" valueType="num">
                                      <p:cBhvr additive="base">
                                        <p:cTn id="61"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8" end="18"/>
                                            </p:txEl>
                                          </p:spTgt>
                                        </p:tgtEl>
                                        <p:attrNameLst>
                                          <p:attrName>style.visibility</p:attrName>
                                        </p:attrNameLst>
                                      </p:cBhvr>
                                      <p:to>
                                        <p:strVal val="visible"/>
                                      </p:to>
                                    </p:set>
                                    <p:anim calcmode="lin" valueType="num">
                                      <p:cBhvr additive="base">
                                        <p:cTn id="67" dur="5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8" end="1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69" restart="whenNotActive" fill="hold" evtFilter="cancelBubble" nodeType="interactiveSeq">
                <p:stCondLst>
                  <p:cond evt="onClick" delay="0">
                    <p:tgtEl>
                      <p:spTgt spid="4"/>
                    </p:tgtEl>
                  </p:cond>
                </p:stCondLst>
                <p:endSync evt="end" delay="0">
                  <p:rtn val="all"/>
                </p:endSync>
                <p:childTnLst>
                  <p:par>
                    <p:cTn id="70" fill="hold">
                      <p:stCondLst>
                        <p:cond delay="0"/>
                      </p:stCondLst>
                      <p:childTnLst>
                        <p:par>
                          <p:cTn id="71" fill="hold">
                            <p:stCondLst>
                              <p:cond delay="0"/>
                            </p:stCondLst>
                            <p:childTnLst>
                              <p:par>
                                <p:cTn id="72" presetID="1" presetClass="mediacall" presetSubtype="0" fill="hold" nodeType="clickEffect">
                                  <p:stCondLst>
                                    <p:cond delay="0"/>
                                  </p:stCondLst>
                                  <p:childTnLst>
                                    <p:cmd type="call" cmd="playFrom(0.0)">
                                      <p:cBhvr>
                                        <p:cTn id="73" dur="41702" fill="hold"/>
                                        <p:tgtEl>
                                          <p:spTgt spid="4"/>
                                        </p:tgtEl>
                                      </p:cBhvr>
                                    </p:cmd>
                                  </p:childTnLst>
                                </p:cTn>
                              </p:par>
                            </p:childTnLst>
                          </p:cTn>
                        </p:par>
                      </p:childTnLst>
                    </p:cTn>
                  </p:par>
                </p:childTnLst>
              </p:cTn>
              <p:nextCondLst>
                <p:cond evt="onClick" delay="0">
                  <p:tgtEl>
                    <p:spTgt spid="4"/>
                  </p:tgtEl>
                </p:cond>
              </p:nextCondLst>
            </p:seq>
            <p:audio>
              <p:cMediaNode vol="80000">
                <p:cTn id="74" fill="hold" display="0">
                  <p:stCondLst>
                    <p:cond delay="indefinite"/>
                  </p:stCondLst>
                  <p:endCondLst>
                    <p:cond evt="onStopAudio" delay="0">
                      <p:tgtEl>
                        <p:sldTgt/>
                      </p:tgtEl>
                    </p:cond>
                  </p:endCondLst>
                </p:cTn>
                <p:tgtEl>
                  <p:spTgt spid="4"/>
                </p:tgtEl>
              </p:cMediaNode>
            </p:audio>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C00000"/>
            </a:gs>
            <a:gs pos="50000">
              <a:schemeClr val="bg1"/>
            </a:gs>
            <a:gs pos="100000">
              <a:srgbClr val="002060"/>
            </a:gs>
          </a:gsLst>
          <a:lin ang="5400000" scaled="0"/>
        </a:grad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Sources</a:t>
            </a:r>
          </a:p>
        </p:txBody>
      </p:sp>
      <p:sp>
        <p:nvSpPr>
          <p:cNvPr id="3" name="Content Placeholder 2"/>
          <p:cNvSpPr>
            <a:spLocks noGrp="1"/>
          </p:cNvSpPr>
          <p:nvPr>
            <p:ph idx="1"/>
          </p:nvPr>
        </p:nvSpPr>
        <p:spPr/>
        <p:txBody>
          <a:bodyPr rtlCol="0">
            <a:normAutofit fontScale="77500" lnSpcReduction="20000"/>
          </a:bodyPr>
          <a:lstStyle/>
          <a:p>
            <a:pPr marL="0" indent="0" fontAlgn="auto">
              <a:spcAft>
                <a:spcPts val="0"/>
              </a:spcAft>
              <a:buFont typeface="Arial" pitchFamily="34" charset="0"/>
              <a:buNone/>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http://en.wikipedia.org/wiki/Battle_of_Gettysburg</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http://www.youtube.com/watch?v=0tX-jugMgiU</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 http://www.nps.gov/hps/abpp/battles/pa002.htm</a:t>
            </a:r>
            <a:endParaRPr lang="en-US" dirty="0"/>
          </a:p>
        </p:txBody>
      </p:sp>
      <p:pic>
        <p:nvPicPr>
          <p:cNvPr id="4" name="Shape">
            <a:hlinkClick r:id="" action="ppaction://media"/>
          </p:cNvPr>
          <p:cNvPicPr>
            <a:picLocks noRot="1" noChangeAspect="1"/>
          </p:cNvPicPr>
          <p:nvPr>
            <a:audioFile r:link="rId1"/>
          </p:nvPr>
        </p:nvPicPr>
        <p:blipFill>
          <a:blip r:embed="rId3"/>
          <a:srcRect/>
          <a:stretch>
            <a:fillRect/>
          </a:stretch>
        </p:blipFill>
        <p:spPr bwMode="auto">
          <a:xfrm>
            <a:off x="7086600" y="838200"/>
            <a:ext cx="487363" cy="48736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1702"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TotalTime>
  <Words>258</Words>
  <Application>Microsoft Office PowerPoint</Application>
  <PresentationFormat>On-screen Show (4:3)</PresentationFormat>
  <Paragraphs>67</Paragraphs>
  <Slides>5</Slides>
  <Notes>0</Notes>
  <HiddenSlides>0</HiddenSlides>
  <MMClips>5</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5</vt:i4>
      </vt:variant>
    </vt:vector>
  </HeadingPairs>
  <TitlesOfParts>
    <vt:vector size="8" baseType="lpstr">
      <vt:lpstr>Calibri</vt:lpstr>
      <vt:lpstr>Arial</vt:lpstr>
      <vt:lpstr>Office Theme</vt:lpstr>
      <vt:lpstr>The Battle of Gettysburg</vt:lpstr>
      <vt:lpstr>Info</vt:lpstr>
      <vt:lpstr>Battle Description</vt:lpstr>
      <vt:lpstr>Battle Description (Continued)</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Battle of Gettysburg</dc:title>
  <dc:creator>Dan Oswald</dc:creator>
  <cp:lastModifiedBy>Owner</cp:lastModifiedBy>
  <cp:revision>5</cp:revision>
  <dcterms:created xsi:type="dcterms:W3CDTF">2011-09-08T12:38:32Z</dcterms:created>
  <dcterms:modified xsi:type="dcterms:W3CDTF">2011-09-11T02:17:35Z</dcterms:modified>
</cp:coreProperties>
</file>