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6" r:id="rId3"/>
    <p:sldId id="257"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4" autoAdjust="0"/>
    <p:restoredTop sz="94709" autoAdjust="0"/>
  </p:normalViewPr>
  <p:slideViewPr>
    <p:cSldViewPr>
      <p:cViewPr varScale="1">
        <p:scale>
          <a:sx n="64" d="100"/>
          <a:sy n="64" d="100"/>
        </p:scale>
        <p:origin x="-786" y="-102"/>
      </p:cViewPr>
      <p:guideLst>
        <p:guide orient="horz" pos="2160"/>
        <p:guide pos="2880"/>
      </p:guideLst>
    </p:cSldViewPr>
  </p:slideViewPr>
  <p:outlineViewPr>
    <p:cViewPr>
      <p:scale>
        <a:sx n="33" d="100"/>
        <a:sy n="33" d="100"/>
      </p:scale>
      <p:origin x="0" y="6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0C5A94D8-C3A3-473C-B9A7-160FA648B8E2}" type="datetimeFigureOut">
              <a:rPr lang="en-US" smtClean="0"/>
              <a:pPr/>
              <a:t>9/12/2011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80C96D77-BD68-4FA3-82FD-249B1538E3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5A94D8-C3A3-473C-B9A7-160FA648B8E2}"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C96D77-BD68-4FA3-82FD-249B1538E3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5A94D8-C3A3-473C-B9A7-160FA648B8E2}"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C96D77-BD68-4FA3-82FD-249B1538E3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C5A94D8-C3A3-473C-B9A7-160FA648B8E2}" type="datetimeFigureOut">
              <a:rPr lang="en-US" smtClean="0"/>
              <a:pPr/>
              <a:t>9/12/2011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80C96D77-BD68-4FA3-82FD-249B1538E3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0C5A94D8-C3A3-473C-B9A7-160FA648B8E2}" type="datetimeFigureOut">
              <a:rPr lang="en-US" smtClean="0"/>
              <a:pPr/>
              <a:t>9/12/2011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80C96D77-BD68-4FA3-82FD-249B1538E3E0}"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0C5A94D8-C3A3-473C-B9A7-160FA648B8E2}" type="datetimeFigureOut">
              <a:rPr lang="en-US" smtClean="0"/>
              <a:pPr/>
              <a:t>9/12/2011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80C96D77-BD68-4FA3-82FD-249B1538E3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0C5A94D8-C3A3-473C-B9A7-160FA648B8E2}" type="datetimeFigureOut">
              <a:rPr lang="en-US" smtClean="0"/>
              <a:pPr/>
              <a:t>9/12/2011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80C96D77-BD68-4FA3-82FD-249B1538E3E0}"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C5A94D8-C3A3-473C-B9A7-160FA648B8E2}" type="datetimeFigureOut">
              <a:rPr lang="en-US" smtClean="0"/>
              <a:pPr/>
              <a:t>9/12/2011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C96D77-BD68-4FA3-82FD-249B1538E3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C5A94D8-C3A3-473C-B9A7-160FA648B8E2}" type="datetimeFigureOut">
              <a:rPr lang="en-US" smtClean="0"/>
              <a:pPr/>
              <a:t>9/12/2011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C96D77-BD68-4FA3-82FD-249B1538E3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0C5A94D8-C3A3-473C-B9A7-160FA648B8E2}" type="datetimeFigureOut">
              <a:rPr lang="en-US" smtClean="0"/>
              <a:pPr/>
              <a:t>9/12/2011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C96D77-BD68-4FA3-82FD-249B1538E3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0C5A94D8-C3A3-473C-B9A7-160FA648B8E2}" type="datetimeFigureOut">
              <a:rPr lang="en-US" smtClean="0"/>
              <a:pPr/>
              <a:t>9/12/2011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80C96D77-BD68-4FA3-82FD-249B1538E3E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C5A94D8-C3A3-473C-B9A7-160FA648B8E2}" type="datetimeFigureOut">
              <a:rPr lang="en-US" smtClean="0"/>
              <a:pPr/>
              <a:t>9/12/2011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0C96D77-BD68-4FA3-82FD-249B1538E3E0}"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3.wav"/><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Battle of </a:t>
            </a:r>
            <a:r>
              <a:rPr lang="en-US" dirty="0" err="1" smtClean="0"/>
              <a:t>vicksburg</a:t>
            </a:r>
            <a:endParaRPr lang="en-US" dirty="0"/>
          </a:p>
        </p:txBody>
      </p:sp>
      <p:sp>
        <p:nvSpPr>
          <p:cNvPr id="3" name="Content Placeholder 2"/>
          <p:cNvSpPr>
            <a:spLocks noGrp="1"/>
          </p:cNvSpPr>
          <p:nvPr>
            <p:ph idx="1"/>
          </p:nvPr>
        </p:nvSpPr>
        <p:spPr/>
        <p:txBody>
          <a:bodyPr/>
          <a:lstStyle/>
          <a:p>
            <a:pPr algn="ctr">
              <a:buNone/>
            </a:pPr>
            <a:r>
              <a:rPr lang="en-US" dirty="0" smtClean="0"/>
              <a:t>Logan </a:t>
            </a:r>
            <a:r>
              <a:rPr lang="en-US" dirty="0" err="1" smtClean="0"/>
              <a:t>Helmick</a:t>
            </a:r>
            <a:endParaRPr lang="en-US" dirty="0" smtClean="0"/>
          </a:p>
          <a:p>
            <a:pPr algn="ctr">
              <a:buNone/>
            </a:pPr>
            <a:r>
              <a:rPr lang="en-US" dirty="0" smtClean="0"/>
              <a:t>Period 1</a:t>
            </a:r>
          </a:p>
        </p:txBody>
      </p:sp>
      <p:pic>
        <p:nvPicPr>
          <p:cNvPr id="4" name="Picture 3" descr="realflag.jpg"/>
          <p:cNvPicPr>
            <a:picLocks noChangeAspect="1"/>
          </p:cNvPicPr>
          <p:nvPr/>
        </p:nvPicPr>
        <p:blipFill>
          <a:blip r:embed="rId3" cstate="print"/>
          <a:stretch>
            <a:fillRect/>
          </a:stretch>
        </p:blipFill>
        <p:spPr>
          <a:xfrm>
            <a:off x="228600" y="3124200"/>
            <a:ext cx="2752725" cy="1619250"/>
          </a:xfrm>
          <a:prstGeom prst="rect">
            <a:avLst/>
          </a:prstGeom>
        </p:spPr>
      </p:pic>
      <p:sp>
        <p:nvSpPr>
          <p:cNvPr id="5" name="TextBox 4"/>
          <p:cNvSpPr txBox="1"/>
          <p:nvPr/>
        </p:nvSpPr>
        <p:spPr>
          <a:xfrm>
            <a:off x="0" y="5257800"/>
            <a:ext cx="4572000" cy="1223412"/>
          </a:xfrm>
          <a:prstGeom prst="rect">
            <a:avLst/>
          </a:prstGeom>
          <a:noFill/>
        </p:spPr>
        <p:txBody>
          <a:bodyPr wrap="square" rtlCol="0">
            <a:spAutoFit/>
          </a:bodyPr>
          <a:lstStyle/>
          <a:p>
            <a:r>
              <a:rPr lang="en-US" sz="1050" dirty="0" smtClean="0"/>
              <a:t>http://www.google.com/imgres?q=confederate+flag&amp;um=1&amp;hl=en&amp;safe=active&amp;rls=com.microsoft:en-us&amp;tbm=isch&amp;tbnid=zmXhiyHwPr0xoM:&amp;imgrefurl=http://xroads.virginia.edu/~class/am483_97/projects/sarratt/intro.html&amp;docid=h1u83cm6Kp3ZoM&amp;w=289&amp;h=170&amp;ei=LBVuTt26OM3PgAeVydzkDQ&amp;zoom=1&amp;biw=1024&amp;bih=571&amp;iact=rc&amp;dur=172&amp;page=1&amp;tbnh=89&amp;tbnw=151&amp;start=0&amp;ndsp=15&amp;ved=1t:429,r:3,s:0&amp;tx=58&amp;ty=29</a:t>
            </a:r>
            <a:endParaRPr lang="en-US" sz="1050" dirty="0"/>
          </a:p>
        </p:txBody>
      </p:sp>
      <p:pic>
        <p:nvPicPr>
          <p:cNvPr id="6" name="Picture 5" descr="usa-flags.gif"/>
          <p:cNvPicPr>
            <a:picLocks noChangeAspect="1"/>
          </p:cNvPicPr>
          <p:nvPr/>
        </p:nvPicPr>
        <p:blipFill>
          <a:blip r:embed="rId4" cstate="print"/>
          <a:stretch>
            <a:fillRect/>
          </a:stretch>
        </p:blipFill>
        <p:spPr>
          <a:xfrm>
            <a:off x="5638800" y="2971800"/>
            <a:ext cx="2902857" cy="1524000"/>
          </a:xfrm>
          <a:prstGeom prst="rect">
            <a:avLst/>
          </a:prstGeom>
        </p:spPr>
      </p:pic>
      <p:sp>
        <p:nvSpPr>
          <p:cNvPr id="7" name="TextBox 6"/>
          <p:cNvSpPr txBox="1"/>
          <p:nvPr/>
        </p:nvSpPr>
        <p:spPr>
          <a:xfrm>
            <a:off x="5029200" y="5029200"/>
            <a:ext cx="3886200" cy="1546577"/>
          </a:xfrm>
          <a:prstGeom prst="rect">
            <a:avLst/>
          </a:prstGeom>
          <a:noFill/>
        </p:spPr>
        <p:txBody>
          <a:bodyPr wrap="square" rtlCol="0">
            <a:spAutoFit/>
          </a:bodyPr>
          <a:lstStyle/>
          <a:p>
            <a:r>
              <a:rPr lang="en-US" sz="1050" dirty="0" smtClean="0"/>
              <a:t>http://www.google.com/imgres?q=usa+flag&amp;um=1&amp;hl=en&amp;safe=active&amp;rls=com.microsoft:en-us&amp;tbm=isch&amp;tbnid=e65ZuLoMgYYYnM:&amp;imgrefurl=http://wwp.greenwichmeantime.com/time-zone/usa/flag.htm&amp;docid=4WNFtHfTnWhPbM&amp;w=480&amp;h=252&amp;ei=oxVuTrzLEorbgQe77YDlBQ&amp;zoom=1&amp;iact=hc&amp;vpx=263&amp;vpy=151&amp;dur=656&amp;hovh=163&amp;hovw=310&amp;tx=229&amp;ty=100&amp;page=1&amp;tbnh=81&amp;tbnw=155&amp;start=0&amp;ndsp=15&amp;ved=1t:429,r:1,s:0&amp;biw=1024&amp;bih=571</a:t>
            </a:r>
            <a:endParaRPr lang="en-US" sz="1050" dirty="0"/>
          </a:p>
        </p:txBody>
      </p:sp>
    </p:spTree>
  </p:cSld>
  <p:clrMapOvr>
    <a:masterClrMapping/>
  </p:clrMapOvr>
  <p:transition>
    <p:wheel spokes="1"/>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down)">
                                      <p:cBhvr>
                                        <p:cTn id="15" dur="580">
                                          <p:stCondLst>
                                            <p:cond delay="0"/>
                                          </p:stCondLst>
                                        </p:cTn>
                                        <p:tgtEl>
                                          <p:spTgt spid="3">
                                            <p:txEl>
                                              <p:pRg st="0" end="0"/>
                                            </p:txEl>
                                          </p:spTgt>
                                        </p:tgtEl>
                                      </p:cBhvr>
                                    </p:animEffect>
                                    <p:anim calcmode="lin" valueType="num">
                                      <p:cBhvr>
                                        <p:cTn id="1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1" dur="26">
                                          <p:stCondLst>
                                            <p:cond delay="650"/>
                                          </p:stCondLst>
                                        </p:cTn>
                                        <p:tgtEl>
                                          <p:spTgt spid="3">
                                            <p:txEl>
                                              <p:pRg st="0" end="0"/>
                                            </p:txEl>
                                          </p:spTgt>
                                        </p:tgtEl>
                                      </p:cBhvr>
                                      <p:to x="100000" y="60000"/>
                                    </p:animScale>
                                    <p:animScale>
                                      <p:cBhvr>
                                        <p:cTn id="22" dur="166" decel="50000">
                                          <p:stCondLst>
                                            <p:cond delay="676"/>
                                          </p:stCondLst>
                                        </p:cTn>
                                        <p:tgtEl>
                                          <p:spTgt spid="3">
                                            <p:txEl>
                                              <p:pRg st="0" end="0"/>
                                            </p:txEl>
                                          </p:spTgt>
                                        </p:tgtEl>
                                      </p:cBhvr>
                                      <p:to x="100000" y="100000"/>
                                    </p:animScale>
                                    <p:animScale>
                                      <p:cBhvr>
                                        <p:cTn id="23" dur="26">
                                          <p:stCondLst>
                                            <p:cond delay="1312"/>
                                          </p:stCondLst>
                                        </p:cTn>
                                        <p:tgtEl>
                                          <p:spTgt spid="3">
                                            <p:txEl>
                                              <p:pRg st="0" end="0"/>
                                            </p:txEl>
                                          </p:spTgt>
                                        </p:tgtEl>
                                      </p:cBhvr>
                                      <p:to x="100000" y="80000"/>
                                    </p:animScale>
                                    <p:animScale>
                                      <p:cBhvr>
                                        <p:cTn id="24" dur="166" decel="50000">
                                          <p:stCondLst>
                                            <p:cond delay="1338"/>
                                          </p:stCondLst>
                                        </p:cTn>
                                        <p:tgtEl>
                                          <p:spTgt spid="3">
                                            <p:txEl>
                                              <p:pRg st="0" end="0"/>
                                            </p:txEl>
                                          </p:spTgt>
                                        </p:tgtEl>
                                      </p:cBhvr>
                                      <p:to x="100000" y="100000"/>
                                    </p:animScale>
                                    <p:animScale>
                                      <p:cBhvr>
                                        <p:cTn id="25" dur="26">
                                          <p:stCondLst>
                                            <p:cond delay="1642"/>
                                          </p:stCondLst>
                                        </p:cTn>
                                        <p:tgtEl>
                                          <p:spTgt spid="3">
                                            <p:txEl>
                                              <p:pRg st="0" end="0"/>
                                            </p:txEl>
                                          </p:spTgt>
                                        </p:tgtEl>
                                      </p:cBhvr>
                                      <p:to x="100000" y="90000"/>
                                    </p:animScale>
                                    <p:animScale>
                                      <p:cBhvr>
                                        <p:cTn id="26" dur="166" decel="50000">
                                          <p:stCondLst>
                                            <p:cond delay="1668"/>
                                          </p:stCondLst>
                                        </p:cTn>
                                        <p:tgtEl>
                                          <p:spTgt spid="3">
                                            <p:txEl>
                                              <p:pRg st="0" end="0"/>
                                            </p:txEl>
                                          </p:spTgt>
                                        </p:tgtEl>
                                      </p:cBhvr>
                                      <p:to x="100000" y="100000"/>
                                    </p:animScale>
                                    <p:animScale>
                                      <p:cBhvr>
                                        <p:cTn id="27" dur="26">
                                          <p:stCondLst>
                                            <p:cond delay="1808"/>
                                          </p:stCondLst>
                                        </p:cTn>
                                        <p:tgtEl>
                                          <p:spTgt spid="3">
                                            <p:txEl>
                                              <p:pRg st="0" end="0"/>
                                            </p:txEl>
                                          </p:spTgt>
                                        </p:tgtEl>
                                      </p:cBhvr>
                                      <p:to x="100000" y="95000"/>
                                    </p:animScale>
                                    <p:animScale>
                                      <p:cBhvr>
                                        <p:cTn id="28" dur="166" decel="50000">
                                          <p:stCondLst>
                                            <p:cond delay="1834"/>
                                          </p:stCondLst>
                                        </p:cTn>
                                        <p:tgtEl>
                                          <p:spTgt spid="3">
                                            <p:txEl>
                                              <p:pRg st="0" end="0"/>
                                            </p:txEl>
                                          </p:spTgt>
                                        </p:tgtEl>
                                      </p:cBhvr>
                                      <p:to x="100000" y="100000"/>
                                    </p:animScale>
                                  </p:childTnLst>
                                </p:cTn>
                              </p:par>
                              <p:par>
                                <p:cTn id="29" presetID="26" presetClass="entr" presetSubtype="0" fill="hold" nodeType="with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Effect transition="in" filter="wipe(down)">
                                      <p:cBhvr>
                                        <p:cTn id="31" dur="580">
                                          <p:stCondLst>
                                            <p:cond delay="0"/>
                                          </p:stCondLst>
                                        </p:cTn>
                                        <p:tgtEl>
                                          <p:spTgt spid="3">
                                            <p:txEl>
                                              <p:pRg st="1" end="1"/>
                                            </p:txEl>
                                          </p:spTgt>
                                        </p:tgtEl>
                                      </p:cBhvr>
                                    </p:animEffect>
                                    <p:anim calcmode="lin" valueType="num">
                                      <p:cBhvr>
                                        <p:cTn id="3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7" dur="26">
                                          <p:stCondLst>
                                            <p:cond delay="650"/>
                                          </p:stCondLst>
                                        </p:cTn>
                                        <p:tgtEl>
                                          <p:spTgt spid="3">
                                            <p:txEl>
                                              <p:pRg st="1" end="1"/>
                                            </p:txEl>
                                          </p:spTgt>
                                        </p:tgtEl>
                                      </p:cBhvr>
                                      <p:to x="100000" y="60000"/>
                                    </p:animScale>
                                    <p:animScale>
                                      <p:cBhvr>
                                        <p:cTn id="38" dur="166" decel="50000">
                                          <p:stCondLst>
                                            <p:cond delay="676"/>
                                          </p:stCondLst>
                                        </p:cTn>
                                        <p:tgtEl>
                                          <p:spTgt spid="3">
                                            <p:txEl>
                                              <p:pRg st="1" end="1"/>
                                            </p:txEl>
                                          </p:spTgt>
                                        </p:tgtEl>
                                      </p:cBhvr>
                                      <p:to x="100000" y="100000"/>
                                    </p:animScale>
                                    <p:animScale>
                                      <p:cBhvr>
                                        <p:cTn id="39" dur="26">
                                          <p:stCondLst>
                                            <p:cond delay="1312"/>
                                          </p:stCondLst>
                                        </p:cTn>
                                        <p:tgtEl>
                                          <p:spTgt spid="3">
                                            <p:txEl>
                                              <p:pRg st="1" end="1"/>
                                            </p:txEl>
                                          </p:spTgt>
                                        </p:tgtEl>
                                      </p:cBhvr>
                                      <p:to x="100000" y="80000"/>
                                    </p:animScale>
                                    <p:animScale>
                                      <p:cBhvr>
                                        <p:cTn id="40" dur="166" decel="50000">
                                          <p:stCondLst>
                                            <p:cond delay="1338"/>
                                          </p:stCondLst>
                                        </p:cTn>
                                        <p:tgtEl>
                                          <p:spTgt spid="3">
                                            <p:txEl>
                                              <p:pRg st="1" end="1"/>
                                            </p:txEl>
                                          </p:spTgt>
                                        </p:tgtEl>
                                      </p:cBhvr>
                                      <p:to x="100000" y="100000"/>
                                    </p:animScale>
                                    <p:animScale>
                                      <p:cBhvr>
                                        <p:cTn id="41" dur="26">
                                          <p:stCondLst>
                                            <p:cond delay="1642"/>
                                          </p:stCondLst>
                                        </p:cTn>
                                        <p:tgtEl>
                                          <p:spTgt spid="3">
                                            <p:txEl>
                                              <p:pRg st="1" end="1"/>
                                            </p:txEl>
                                          </p:spTgt>
                                        </p:tgtEl>
                                      </p:cBhvr>
                                      <p:to x="100000" y="90000"/>
                                    </p:animScale>
                                    <p:animScale>
                                      <p:cBhvr>
                                        <p:cTn id="42" dur="166" decel="50000">
                                          <p:stCondLst>
                                            <p:cond delay="1668"/>
                                          </p:stCondLst>
                                        </p:cTn>
                                        <p:tgtEl>
                                          <p:spTgt spid="3">
                                            <p:txEl>
                                              <p:pRg st="1" end="1"/>
                                            </p:txEl>
                                          </p:spTgt>
                                        </p:tgtEl>
                                      </p:cBhvr>
                                      <p:to x="100000" y="100000"/>
                                    </p:animScale>
                                    <p:animScale>
                                      <p:cBhvr>
                                        <p:cTn id="43" dur="26">
                                          <p:stCondLst>
                                            <p:cond delay="1808"/>
                                          </p:stCondLst>
                                        </p:cTn>
                                        <p:tgtEl>
                                          <p:spTgt spid="3">
                                            <p:txEl>
                                              <p:pRg st="1" end="1"/>
                                            </p:txEl>
                                          </p:spTgt>
                                        </p:tgtEl>
                                      </p:cBhvr>
                                      <p:to x="100000" y="95000"/>
                                    </p:animScale>
                                    <p:animScale>
                                      <p:cBhvr>
                                        <p:cTn id="44" dur="166" decel="50000">
                                          <p:stCondLst>
                                            <p:cond delay="1834"/>
                                          </p:stCondLst>
                                        </p:cTn>
                                        <p:tgtEl>
                                          <p:spTgt spid="3">
                                            <p:txEl>
                                              <p:pRg st="1" end="1"/>
                                            </p:txEl>
                                          </p:spTgt>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30"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800" decel="100000"/>
                                        <p:tgtEl>
                                          <p:spTgt spid="4"/>
                                        </p:tgtEl>
                                      </p:cBhvr>
                                    </p:animEffect>
                                    <p:anim calcmode="lin" valueType="num">
                                      <p:cBhvr>
                                        <p:cTn id="50" dur="800" decel="100000" fill="hold"/>
                                        <p:tgtEl>
                                          <p:spTgt spid="4"/>
                                        </p:tgtEl>
                                        <p:attrNameLst>
                                          <p:attrName>style.rotation</p:attrName>
                                        </p:attrNameLst>
                                      </p:cBhvr>
                                      <p:tavLst>
                                        <p:tav tm="0">
                                          <p:val>
                                            <p:fltVal val="-90"/>
                                          </p:val>
                                        </p:tav>
                                        <p:tav tm="100000">
                                          <p:val>
                                            <p:fltVal val="0"/>
                                          </p:val>
                                        </p:tav>
                                      </p:tavLst>
                                    </p:anim>
                                    <p:anim calcmode="lin" valueType="num">
                                      <p:cBhvr>
                                        <p:cTn id="51" dur="800" decel="100000" fill="hold"/>
                                        <p:tgtEl>
                                          <p:spTgt spid="4"/>
                                        </p:tgtEl>
                                        <p:attrNameLst>
                                          <p:attrName>ppt_x</p:attrName>
                                        </p:attrNameLst>
                                      </p:cBhvr>
                                      <p:tavLst>
                                        <p:tav tm="0">
                                          <p:val>
                                            <p:strVal val="#ppt_x+0.4"/>
                                          </p:val>
                                        </p:tav>
                                        <p:tav tm="100000">
                                          <p:val>
                                            <p:strVal val="#ppt_x-0.05"/>
                                          </p:val>
                                        </p:tav>
                                      </p:tavLst>
                                    </p:anim>
                                    <p:anim calcmode="lin" valueType="num">
                                      <p:cBhvr>
                                        <p:cTn id="52" dur="800" decel="100000" fill="hold"/>
                                        <p:tgtEl>
                                          <p:spTgt spid="4"/>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34" presetClass="entr" presetSubtype="0" fill="hold" grpId="0" nodeType="clickEffect">
                                  <p:stCondLst>
                                    <p:cond delay="0"/>
                                  </p:stCondLst>
                                  <p:childTnLst>
                                    <p:set>
                                      <p:cBhvr>
                                        <p:cTn id="58" dur="1" fill="hold">
                                          <p:stCondLst>
                                            <p:cond delay="0"/>
                                          </p:stCondLst>
                                        </p:cTn>
                                        <p:tgtEl>
                                          <p:spTgt spid="5"/>
                                        </p:tgtEl>
                                        <p:attrNameLst>
                                          <p:attrName>style.visibility</p:attrName>
                                        </p:attrNameLst>
                                      </p:cBhvr>
                                      <p:to>
                                        <p:strVal val="visible"/>
                                      </p:to>
                                    </p:set>
                                    <p:anim from="(-#ppt_w/2)" to="(#ppt_x)" calcmode="lin" valueType="num">
                                      <p:cBhvr>
                                        <p:cTn id="59" dur="600" fill="hold">
                                          <p:stCondLst>
                                            <p:cond delay="0"/>
                                          </p:stCondLst>
                                        </p:cTn>
                                        <p:tgtEl>
                                          <p:spTgt spid="5"/>
                                        </p:tgtEl>
                                        <p:attrNameLst>
                                          <p:attrName>ppt_x</p:attrName>
                                        </p:attrNameLst>
                                      </p:cBhvr>
                                    </p:anim>
                                    <p:anim from="0" to="-1.0" calcmode="lin" valueType="num">
                                      <p:cBhvr>
                                        <p:cTn id="60" dur="200" decel="50000" autoRev="1" fill="hold">
                                          <p:stCondLst>
                                            <p:cond delay="600"/>
                                          </p:stCondLst>
                                        </p:cTn>
                                        <p:tgtEl>
                                          <p:spTgt spid="5"/>
                                        </p:tgtEl>
                                        <p:attrNameLst>
                                          <p:attrName>xshear</p:attrName>
                                        </p:attrNameLst>
                                      </p:cBhvr>
                                    </p:anim>
                                    <p:animScale>
                                      <p:cBhvr>
                                        <p:cTn id="61" dur="200" decel="100000" autoRev="1" fill="hold">
                                          <p:stCondLst>
                                            <p:cond delay="600"/>
                                          </p:stCondLst>
                                        </p:cTn>
                                        <p:tgtEl>
                                          <p:spTgt spid="5"/>
                                        </p:tgtEl>
                                      </p:cBhvr>
                                      <p:from x="100000" y="100000"/>
                                      <p:to x="80000" y="100000"/>
                                    </p:animScale>
                                    <p:anim by="(#ppt_h/3+#ppt_w*0.1)" calcmode="lin" valueType="num">
                                      <p:cBhvr additive="sum">
                                        <p:cTn id="62" dur="200" decel="100000" autoRev="1" fill="hold">
                                          <p:stCondLst>
                                            <p:cond delay="600"/>
                                          </p:stCondLst>
                                        </p:cTn>
                                        <p:tgtEl>
                                          <p:spTgt spid="5"/>
                                        </p:tgtEl>
                                        <p:attrNameLst>
                                          <p:attrName>ppt_x</p:attrName>
                                        </p:attrNameLst>
                                      </p:cBhvr>
                                    </p:anim>
                                  </p:childTnLst>
                                </p:cTn>
                              </p:par>
                            </p:childTnLst>
                          </p:cTn>
                        </p:par>
                      </p:childTnLst>
                    </p:cTn>
                  </p:par>
                  <p:par>
                    <p:cTn id="63" fill="hold">
                      <p:stCondLst>
                        <p:cond delay="indefinite"/>
                      </p:stCondLst>
                      <p:childTnLst>
                        <p:par>
                          <p:cTn id="64" fill="hold">
                            <p:stCondLst>
                              <p:cond delay="0"/>
                            </p:stCondLst>
                            <p:childTnLst>
                              <p:par>
                                <p:cTn id="65" presetID="26" presetClass="entr" presetSubtype="0" fill="hold" nodeType="click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wipe(down)">
                                      <p:cBhvr>
                                        <p:cTn id="67" dur="580">
                                          <p:stCondLst>
                                            <p:cond delay="0"/>
                                          </p:stCondLst>
                                        </p:cTn>
                                        <p:tgtEl>
                                          <p:spTgt spid="6"/>
                                        </p:tgtEl>
                                      </p:cBhvr>
                                    </p:animEffect>
                                    <p:anim calcmode="lin" valueType="num">
                                      <p:cBhvr>
                                        <p:cTn id="6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73" dur="26">
                                          <p:stCondLst>
                                            <p:cond delay="650"/>
                                          </p:stCondLst>
                                        </p:cTn>
                                        <p:tgtEl>
                                          <p:spTgt spid="6"/>
                                        </p:tgtEl>
                                      </p:cBhvr>
                                      <p:to x="100000" y="60000"/>
                                    </p:animScale>
                                    <p:animScale>
                                      <p:cBhvr>
                                        <p:cTn id="74" dur="166" decel="50000">
                                          <p:stCondLst>
                                            <p:cond delay="676"/>
                                          </p:stCondLst>
                                        </p:cTn>
                                        <p:tgtEl>
                                          <p:spTgt spid="6"/>
                                        </p:tgtEl>
                                      </p:cBhvr>
                                      <p:to x="100000" y="100000"/>
                                    </p:animScale>
                                    <p:animScale>
                                      <p:cBhvr>
                                        <p:cTn id="75" dur="26">
                                          <p:stCondLst>
                                            <p:cond delay="1312"/>
                                          </p:stCondLst>
                                        </p:cTn>
                                        <p:tgtEl>
                                          <p:spTgt spid="6"/>
                                        </p:tgtEl>
                                      </p:cBhvr>
                                      <p:to x="100000" y="80000"/>
                                    </p:animScale>
                                    <p:animScale>
                                      <p:cBhvr>
                                        <p:cTn id="76" dur="166" decel="50000">
                                          <p:stCondLst>
                                            <p:cond delay="1338"/>
                                          </p:stCondLst>
                                        </p:cTn>
                                        <p:tgtEl>
                                          <p:spTgt spid="6"/>
                                        </p:tgtEl>
                                      </p:cBhvr>
                                      <p:to x="100000" y="100000"/>
                                    </p:animScale>
                                    <p:animScale>
                                      <p:cBhvr>
                                        <p:cTn id="77" dur="26">
                                          <p:stCondLst>
                                            <p:cond delay="1642"/>
                                          </p:stCondLst>
                                        </p:cTn>
                                        <p:tgtEl>
                                          <p:spTgt spid="6"/>
                                        </p:tgtEl>
                                      </p:cBhvr>
                                      <p:to x="100000" y="90000"/>
                                    </p:animScale>
                                    <p:animScale>
                                      <p:cBhvr>
                                        <p:cTn id="78" dur="166" decel="50000">
                                          <p:stCondLst>
                                            <p:cond delay="1668"/>
                                          </p:stCondLst>
                                        </p:cTn>
                                        <p:tgtEl>
                                          <p:spTgt spid="6"/>
                                        </p:tgtEl>
                                      </p:cBhvr>
                                      <p:to x="100000" y="100000"/>
                                    </p:animScale>
                                    <p:animScale>
                                      <p:cBhvr>
                                        <p:cTn id="79" dur="26">
                                          <p:stCondLst>
                                            <p:cond delay="1808"/>
                                          </p:stCondLst>
                                        </p:cTn>
                                        <p:tgtEl>
                                          <p:spTgt spid="6"/>
                                        </p:tgtEl>
                                      </p:cBhvr>
                                      <p:to x="100000" y="95000"/>
                                    </p:animScale>
                                    <p:animScale>
                                      <p:cBhvr>
                                        <p:cTn id="80" dur="166" decel="50000">
                                          <p:stCondLst>
                                            <p:cond delay="1834"/>
                                          </p:stCondLst>
                                        </p:cTn>
                                        <p:tgtEl>
                                          <p:spTgt spid="6"/>
                                        </p:tgtEl>
                                      </p:cBhvr>
                                      <p:to x="100000" y="100000"/>
                                    </p:animScale>
                                  </p:childTnLst>
                                </p:cTn>
                              </p:par>
                            </p:childTnLst>
                          </p:cTn>
                        </p:par>
                      </p:childTnLst>
                    </p:cTn>
                  </p:par>
                  <p:par>
                    <p:cTn id="81" fill="hold">
                      <p:stCondLst>
                        <p:cond delay="indefinite"/>
                      </p:stCondLst>
                      <p:childTnLst>
                        <p:par>
                          <p:cTn id="82" fill="hold">
                            <p:stCondLst>
                              <p:cond delay="0"/>
                            </p:stCondLst>
                            <p:childTnLst>
                              <p:par>
                                <p:cTn id="83" presetID="34" presetClass="entr" presetSubtype="0" fill="hold" grpId="0" nodeType="clickEffect">
                                  <p:stCondLst>
                                    <p:cond delay="0"/>
                                  </p:stCondLst>
                                  <p:childTnLst>
                                    <p:set>
                                      <p:cBhvr>
                                        <p:cTn id="84" dur="1" fill="hold">
                                          <p:stCondLst>
                                            <p:cond delay="0"/>
                                          </p:stCondLst>
                                        </p:cTn>
                                        <p:tgtEl>
                                          <p:spTgt spid="7"/>
                                        </p:tgtEl>
                                        <p:attrNameLst>
                                          <p:attrName>style.visibility</p:attrName>
                                        </p:attrNameLst>
                                      </p:cBhvr>
                                      <p:to>
                                        <p:strVal val="visible"/>
                                      </p:to>
                                    </p:set>
                                    <p:anim from="(-#ppt_w/2)" to="(#ppt_x)" calcmode="lin" valueType="num">
                                      <p:cBhvr>
                                        <p:cTn id="85" dur="600" fill="hold">
                                          <p:stCondLst>
                                            <p:cond delay="0"/>
                                          </p:stCondLst>
                                        </p:cTn>
                                        <p:tgtEl>
                                          <p:spTgt spid="7"/>
                                        </p:tgtEl>
                                        <p:attrNameLst>
                                          <p:attrName>ppt_x</p:attrName>
                                        </p:attrNameLst>
                                      </p:cBhvr>
                                    </p:anim>
                                    <p:anim from="0" to="-1.0" calcmode="lin" valueType="num">
                                      <p:cBhvr>
                                        <p:cTn id="86" dur="200" decel="50000" autoRev="1" fill="hold">
                                          <p:stCondLst>
                                            <p:cond delay="600"/>
                                          </p:stCondLst>
                                        </p:cTn>
                                        <p:tgtEl>
                                          <p:spTgt spid="7"/>
                                        </p:tgtEl>
                                        <p:attrNameLst>
                                          <p:attrName>xshear</p:attrName>
                                        </p:attrNameLst>
                                      </p:cBhvr>
                                    </p:anim>
                                    <p:animScale>
                                      <p:cBhvr>
                                        <p:cTn id="87" dur="200" decel="100000" autoRev="1" fill="hold">
                                          <p:stCondLst>
                                            <p:cond delay="600"/>
                                          </p:stCondLst>
                                        </p:cTn>
                                        <p:tgtEl>
                                          <p:spTgt spid="7"/>
                                        </p:tgtEl>
                                      </p:cBhvr>
                                      <p:from x="100000" y="100000"/>
                                      <p:to x="80000" y="100000"/>
                                    </p:animScale>
                                    <p:anim by="(#ppt_h/3+#ppt_w*0.1)" calcmode="lin" valueType="num">
                                      <p:cBhvr additive="sum">
                                        <p:cTn id="88"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Battle of Vicksburg</a:t>
            </a:r>
            <a:endParaRPr lang="en-US" dirty="0"/>
          </a:p>
        </p:txBody>
      </p:sp>
      <p:sp>
        <p:nvSpPr>
          <p:cNvPr id="5" name="Content Placeholder 4"/>
          <p:cNvSpPr>
            <a:spLocks noGrp="1"/>
          </p:cNvSpPr>
          <p:nvPr>
            <p:ph idx="1"/>
          </p:nvPr>
        </p:nvSpPr>
        <p:spPr/>
        <p:txBody>
          <a:bodyPr>
            <a:noAutofit/>
          </a:bodyPr>
          <a:lstStyle/>
          <a:p>
            <a:r>
              <a:rPr lang="en-US" sz="1800" dirty="0" smtClean="0"/>
              <a:t>Lasted from May 22 – July 4, 1863.</a:t>
            </a:r>
          </a:p>
          <a:p>
            <a:r>
              <a:rPr lang="en-US" sz="1800" dirty="0" smtClean="0"/>
              <a:t>The Battle of Vicksburg was fought in Vicksburg, Mississippi and it was over the Mississippi river.</a:t>
            </a:r>
          </a:p>
          <a:p>
            <a:r>
              <a:rPr lang="en-US" sz="1800" dirty="0" smtClean="0"/>
              <a:t>The General for the Union army was Maj. Gen. Ulysses S. Grant.</a:t>
            </a:r>
          </a:p>
          <a:p>
            <a:r>
              <a:rPr lang="en-US" sz="1800" dirty="0" smtClean="0"/>
              <a:t>General for the Confederacy was Lt. Gen. John C. Pemberton. </a:t>
            </a:r>
          </a:p>
          <a:p>
            <a:r>
              <a:rPr lang="en-US" sz="1800" dirty="0" smtClean="0"/>
              <a:t>Casualties for the Union army were 10,142 men. </a:t>
            </a:r>
          </a:p>
          <a:p>
            <a:r>
              <a:rPr lang="en-US" sz="1800" dirty="0" smtClean="0"/>
              <a:t>The South had lost 9,091 men; gave up 30,000.</a:t>
            </a:r>
          </a:p>
          <a:p>
            <a:r>
              <a:rPr lang="en-US" sz="1800" dirty="0" smtClean="0"/>
              <a:t>Vicksburg was considered one of the most important battles of the Civil War because Vicksburg is what was holding the south from splitting into two. Union General Ulysses S. Grant won several victories around Vicksburg, Mississippi, the fortified city considered essential to the Union's plans to regain control of the Mississippi River. On May 22, Grant began a siege of the city. After six weeks, Confederate General John Pemberton surrendered, giving up the city and 30,000 Confederates. The capture of Port Hudson, Louisiana, shortly thereafter placed the entire Mississippi River in Union hands. The Confederacy was split in two. </a:t>
            </a:r>
          </a:p>
        </p:txBody>
      </p:sp>
    </p:spTree>
  </p:cSld>
  <p:clrMapOvr>
    <a:masterClrMapping/>
  </p:clrMapOvr>
  <p:transition>
    <p:strips dir="rd"/>
    <p:sndAc>
      <p:stSnd>
        <p:snd r:embed="rId2" name="las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wedge">
                                      <p:cBhvr>
                                        <p:cTn id="13" dur="2000"/>
                                        <p:tgtEl>
                                          <p:spTgt spid="5">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additive="base">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checkerboard(across)">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1" presetClass="entr" presetSubtype="4" fill="hold" nodeType="click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Effect transition="in" filter="wheel(4)">
                                      <p:cBhvr>
                                        <p:cTn id="29" dur="2000"/>
                                        <p:tgtEl>
                                          <p:spTgt spid="5">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nodeType="clickEffect">
                                  <p:stCondLst>
                                    <p:cond delay="0"/>
                                  </p:stCondLst>
                                  <p:childTnLst>
                                    <p:set>
                                      <p:cBhvr>
                                        <p:cTn id="33" dur="1" fill="hold">
                                          <p:stCondLst>
                                            <p:cond delay="0"/>
                                          </p:stCondLst>
                                        </p:cTn>
                                        <p:tgtEl>
                                          <p:spTgt spid="5">
                                            <p:txEl>
                                              <p:pRg st="4" end="4"/>
                                            </p:txEl>
                                          </p:spTgt>
                                        </p:tgtEl>
                                        <p:attrNameLst>
                                          <p:attrName>style.visibility</p:attrName>
                                        </p:attrNameLst>
                                      </p:cBhvr>
                                      <p:to>
                                        <p:strVal val="visible"/>
                                      </p:to>
                                    </p:set>
                                    <p:animEffect transition="in" filter="fade">
                                      <p:cBhvr>
                                        <p:cTn id="34" dur="100"/>
                                        <p:tgtEl>
                                          <p:spTgt spid="5">
                                            <p:txEl>
                                              <p:pRg st="4" end="4"/>
                                            </p:txEl>
                                          </p:spTgt>
                                        </p:tgtEl>
                                      </p:cBhvr>
                                    </p:animEffect>
                                    <p:anim calcmode="lin" valueType="num">
                                      <p:cBhvr>
                                        <p:cTn id="35" dur="4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6" dur="400" fill="hold"/>
                                        <p:tgtEl>
                                          <p:spTgt spid="5">
                                            <p:txEl>
                                              <p:pRg st="4" end="4"/>
                                            </p:txEl>
                                          </p:spTgt>
                                        </p:tgtEl>
                                        <p:attrNameLst>
                                          <p:attrName>ppt_y</p:attrName>
                                        </p:attrNameLst>
                                      </p:cBhvr>
                                      <p:tavLst>
                                        <p:tav tm="0">
                                          <p:val>
                                            <p:strVal val="#ppt_y+0.31"/>
                                          </p:val>
                                        </p:tav>
                                        <p:tav tm="100000">
                                          <p:val>
                                            <p:strVal val="#ppt_y+0.31"/>
                                          </p:val>
                                        </p:tav>
                                      </p:tavLst>
                                    </p:anim>
                                    <p:anim calcmode="lin" valueType="num">
                                      <p:cBhvr>
                                        <p:cTn id="37" dur="600" decel="50000" fill="hold">
                                          <p:stCondLst>
                                            <p:cond delay="400"/>
                                          </p:stCondLst>
                                        </p:cTn>
                                        <p:tgtEl>
                                          <p:spTgt spid="5">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600" decel="50000" fill="hold">
                                          <p:stCondLst>
                                            <p:cond delay="400"/>
                                          </p:stCondLst>
                                        </p:cTn>
                                        <p:tgtEl>
                                          <p:spTgt spid="5">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5" presetClass="entr" presetSubtype="0" fill="hold" nodeType="clickEffect">
                                  <p:stCondLst>
                                    <p:cond delay="0"/>
                                  </p:stCondLst>
                                  <p:childTnLst>
                                    <p:set>
                                      <p:cBhvr>
                                        <p:cTn id="42" dur="1" fill="hold">
                                          <p:stCondLst>
                                            <p:cond delay="0"/>
                                          </p:stCondLst>
                                        </p:cTn>
                                        <p:tgtEl>
                                          <p:spTgt spid="5">
                                            <p:txEl>
                                              <p:pRg st="5" end="5"/>
                                            </p:txEl>
                                          </p:spTgt>
                                        </p:tgtEl>
                                        <p:attrNameLst>
                                          <p:attrName>style.visibility</p:attrName>
                                        </p:attrNameLst>
                                      </p:cBhvr>
                                      <p:to>
                                        <p:strVal val="visible"/>
                                      </p:to>
                                    </p:set>
                                    <p:animEffect transition="in" filter="fade">
                                      <p:cBhvr>
                                        <p:cTn id="43" dur="2000"/>
                                        <p:tgtEl>
                                          <p:spTgt spid="5">
                                            <p:txEl>
                                              <p:pRg st="5" end="5"/>
                                            </p:txEl>
                                          </p:spTgt>
                                        </p:tgtEl>
                                      </p:cBhvr>
                                    </p:animEffect>
                                    <p:anim calcmode="lin" valueType="num">
                                      <p:cBhvr>
                                        <p:cTn id="44" dur="2000" fill="hold"/>
                                        <p:tgtEl>
                                          <p:spTgt spid="5">
                                            <p:txEl>
                                              <p:pRg st="5" end="5"/>
                                            </p:txEl>
                                          </p:spTgt>
                                        </p:tgtEl>
                                        <p:attrNameLst>
                                          <p:attrName>style.rotation</p:attrName>
                                        </p:attrNameLst>
                                      </p:cBhvr>
                                      <p:tavLst>
                                        <p:tav tm="0">
                                          <p:val>
                                            <p:fltVal val="720"/>
                                          </p:val>
                                        </p:tav>
                                        <p:tav tm="100000">
                                          <p:val>
                                            <p:fltVal val="0"/>
                                          </p:val>
                                        </p:tav>
                                      </p:tavLst>
                                    </p:anim>
                                    <p:anim calcmode="lin" valueType="num">
                                      <p:cBhvr>
                                        <p:cTn id="45" dur="2000" fill="hold"/>
                                        <p:tgtEl>
                                          <p:spTgt spid="5">
                                            <p:txEl>
                                              <p:pRg st="5" end="5"/>
                                            </p:txEl>
                                          </p:spTgt>
                                        </p:tgtEl>
                                        <p:attrNameLst>
                                          <p:attrName>ppt_h</p:attrName>
                                        </p:attrNameLst>
                                      </p:cBhvr>
                                      <p:tavLst>
                                        <p:tav tm="0">
                                          <p:val>
                                            <p:fltVal val="0"/>
                                          </p:val>
                                        </p:tav>
                                        <p:tav tm="100000">
                                          <p:val>
                                            <p:strVal val="#ppt_h"/>
                                          </p:val>
                                        </p:tav>
                                      </p:tavLst>
                                    </p:anim>
                                    <p:anim calcmode="lin" valueType="num">
                                      <p:cBhvr>
                                        <p:cTn id="46" dur="2000" fill="hold"/>
                                        <p:tgtEl>
                                          <p:spTgt spid="5">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47" fill="hold">
                      <p:stCondLst>
                        <p:cond delay="indefinite"/>
                      </p:stCondLst>
                      <p:childTnLst>
                        <p:par>
                          <p:cTn id="48" fill="hold">
                            <p:stCondLst>
                              <p:cond delay="0"/>
                            </p:stCondLst>
                            <p:childTnLst>
                              <p:par>
                                <p:cTn id="49" presetID="51" presetClass="entr" presetSubtype="0" fill="hold" nodeType="clickEffect">
                                  <p:stCondLst>
                                    <p:cond delay="0"/>
                                  </p:stCondLst>
                                  <p:childTnLst>
                                    <p:set>
                                      <p:cBhvr>
                                        <p:cTn id="50" dur="1" fill="hold">
                                          <p:stCondLst>
                                            <p:cond delay="0"/>
                                          </p:stCondLst>
                                        </p:cTn>
                                        <p:tgtEl>
                                          <p:spTgt spid="5">
                                            <p:txEl>
                                              <p:pRg st="6" end="6"/>
                                            </p:txEl>
                                          </p:spTgt>
                                        </p:tgtEl>
                                        <p:attrNameLst>
                                          <p:attrName>style.visibility</p:attrName>
                                        </p:attrNameLst>
                                      </p:cBhvr>
                                      <p:to>
                                        <p:strVal val="visible"/>
                                      </p:to>
                                    </p:set>
                                    <p:animEffect transition="in" filter="fade">
                                      <p:cBhvr>
                                        <p:cTn id="51" dur="770" decel="100000"/>
                                        <p:tgtEl>
                                          <p:spTgt spid="5">
                                            <p:txEl>
                                              <p:pRg st="6" end="6"/>
                                            </p:txEl>
                                          </p:spTgt>
                                        </p:tgtEl>
                                      </p:cBhvr>
                                    </p:animEffect>
                                    <p:animScale>
                                      <p:cBhvr>
                                        <p:cTn id="52" dur="770" decel="100000"/>
                                        <p:tgtEl>
                                          <p:spTgt spid="5">
                                            <p:txEl>
                                              <p:pRg st="6" end="6"/>
                                            </p:txEl>
                                          </p:spTgt>
                                        </p:tgtEl>
                                      </p:cBhvr>
                                      <p:from x="10000" y="10000"/>
                                      <p:to x="200000" y="450000"/>
                                    </p:animScale>
                                    <p:animScale>
                                      <p:cBhvr>
                                        <p:cTn id="53" dur="1230" accel="100000" fill="hold">
                                          <p:stCondLst>
                                            <p:cond delay="770"/>
                                          </p:stCondLst>
                                        </p:cTn>
                                        <p:tgtEl>
                                          <p:spTgt spid="5">
                                            <p:txEl>
                                              <p:pRg st="6" end="6"/>
                                            </p:txEl>
                                          </p:spTgt>
                                        </p:tgtEl>
                                      </p:cBhvr>
                                      <p:from x="200000" y="450000"/>
                                      <p:to x="100000" y="100000"/>
                                    </p:animScale>
                                    <p:set>
                                      <p:cBhvr>
                                        <p:cTn id="54" dur="770" fill="hold"/>
                                        <p:tgtEl>
                                          <p:spTgt spid="5">
                                            <p:txEl>
                                              <p:pRg st="6" end="6"/>
                                            </p:txEl>
                                          </p:spTgt>
                                        </p:tgtEl>
                                        <p:attrNameLst>
                                          <p:attrName>ppt_x</p:attrName>
                                        </p:attrNameLst>
                                      </p:cBhvr>
                                      <p:to>
                                        <p:strVal val="(0.5)"/>
                                      </p:to>
                                    </p:set>
                                    <p:anim from="(0.5)" to="(#ppt_x)" calcmode="lin" valueType="num">
                                      <p:cBhvr>
                                        <p:cTn id="55" dur="1230" accel="100000" fill="hold">
                                          <p:stCondLst>
                                            <p:cond delay="770"/>
                                          </p:stCondLst>
                                        </p:cTn>
                                        <p:tgtEl>
                                          <p:spTgt spid="5">
                                            <p:txEl>
                                              <p:pRg st="6" end="6"/>
                                            </p:txEl>
                                          </p:spTgt>
                                        </p:tgtEl>
                                        <p:attrNameLst>
                                          <p:attrName>ppt_x</p:attrName>
                                        </p:attrNameLst>
                                      </p:cBhvr>
                                    </p:anim>
                                    <p:set>
                                      <p:cBhvr>
                                        <p:cTn id="56" dur="770" fill="hold"/>
                                        <p:tgtEl>
                                          <p:spTgt spid="5">
                                            <p:txEl>
                                              <p:pRg st="6" end="6"/>
                                            </p:txEl>
                                          </p:spTgt>
                                        </p:tgtEl>
                                        <p:attrNameLst>
                                          <p:attrName>ppt_y</p:attrName>
                                        </p:attrNameLst>
                                      </p:cBhvr>
                                      <p:to>
                                        <p:strVal val="(#ppt_y+0.4)"/>
                                      </p:to>
                                    </p:set>
                                    <p:anim from="(#ppt_y+0.4)" to="(#ppt_y)" calcmode="lin" valueType="num">
                                      <p:cBhvr>
                                        <p:cTn id="57" dur="1230" accel="100000" fill="hold">
                                          <p:stCondLst>
                                            <p:cond delay="770"/>
                                          </p:stCondLst>
                                        </p:cTn>
                                        <p:tgtEl>
                                          <p:spTgt spid="5">
                                            <p:txEl>
                                              <p:pRg st="6" end="6"/>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Vicksburg</a:t>
            </a:r>
            <a:endParaRPr lang="en-US" dirty="0"/>
          </a:p>
        </p:txBody>
      </p:sp>
      <p:pic>
        <p:nvPicPr>
          <p:cNvPr id="6" name="Content Placeholder 5" descr="davis_headshot.jpg"/>
          <p:cNvPicPr>
            <a:picLocks noGrp="1" noChangeAspect="1"/>
          </p:cNvPicPr>
          <p:nvPr>
            <p:ph idx="1"/>
          </p:nvPr>
        </p:nvPicPr>
        <p:blipFill>
          <a:blip r:embed="rId4" cstate="print"/>
          <a:stretch>
            <a:fillRect/>
          </a:stretch>
        </p:blipFill>
        <p:spPr>
          <a:xfrm>
            <a:off x="6629400" y="1447800"/>
            <a:ext cx="2209800" cy="3139028"/>
          </a:xfrm>
        </p:spPr>
      </p:pic>
      <p:pic>
        <p:nvPicPr>
          <p:cNvPr id="7" name="Picture 6" descr="lincoln_bw.jpg"/>
          <p:cNvPicPr>
            <a:picLocks noChangeAspect="1"/>
          </p:cNvPicPr>
          <p:nvPr/>
        </p:nvPicPr>
        <p:blipFill>
          <a:blip r:embed="rId5" cstate="print"/>
          <a:stretch>
            <a:fillRect/>
          </a:stretch>
        </p:blipFill>
        <p:spPr>
          <a:xfrm>
            <a:off x="228600" y="3200400"/>
            <a:ext cx="2057400" cy="3200400"/>
          </a:xfrm>
          <a:prstGeom prst="rect">
            <a:avLst/>
          </a:prstGeom>
        </p:spPr>
      </p:pic>
      <p:sp>
        <p:nvSpPr>
          <p:cNvPr id="8" name="TextBox 7"/>
          <p:cNvSpPr txBox="1"/>
          <p:nvPr/>
        </p:nvSpPr>
        <p:spPr>
          <a:xfrm>
            <a:off x="2438400" y="4038600"/>
            <a:ext cx="2438400" cy="2031325"/>
          </a:xfrm>
          <a:prstGeom prst="rect">
            <a:avLst/>
          </a:prstGeom>
          <a:noFill/>
        </p:spPr>
        <p:txBody>
          <a:bodyPr wrap="square" rtlCol="0">
            <a:spAutoFit/>
          </a:bodyPr>
          <a:lstStyle/>
          <a:p>
            <a:r>
              <a:rPr lang="en-US" b="1" dirty="0" smtClean="0"/>
              <a:t>"Vicksburg is the key. The war can never be brought to a close until the key is in our pocket,"  said Union President Abraham Lincoln.</a:t>
            </a:r>
            <a:endParaRPr lang="en-US" dirty="0"/>
          </a:p>
        </p:txBody>
      </p:sp>
      <p:sp>
        <p:nvSpPr>
          <p:cNvPr id="9" name="TextBox 8"/>
          <p:cNvSpPr txBox="1"/>
          <p:nvPr/>
        </p:nvSpPr>
        <p:spPr>
          <a:xfrm>
            <a:off x="4495800" y="1600201"/>
            <a:ext cx="2209800" cy="2031325"/>
          </a:xfrm>
          <a:prstGeom prst="rect">
            <a:avLst/>
          </a:prstGeom>
          <a:noFill/>
        </p:spPr>
        <p:txBody>
          <a:bodyPr wrap="square" rtlCol="0">
            <a:spAutoFit/>
          </a:bodyPr>
          <a:lstStyle/>
          <a:p>
            <a:r>
              <a:rPr lang="en-US" dirty="0" smtClean="0"/>
              <a:t>"</a:t>
            </a:r>
            <a:r>
              <a:rPr lang="en-US" b="1" dirty="0" smtClean="0"/>
              <a:t>Vicksburg is the nail head that holds the South's two halves together," said Confederate President Jefferson Davis</a:t>
            </a:r>
            <a:endParaRPr lang="en-US" b="1" dirty="0"/>
          </a:p>
        </p:txBody>
      </p:sp>
      <p:sp>
        <p:nvSpPr>
          <p:cNvPr id="10" name="TextBox 9"/>
          <p:cNvSpPr txBox="1"/>
          <p:nvPr/>
        </p:nvSpPr>
        <p:spPr>
          <a:xfrm>
            <a:off x="4953000" y="6488668"/>
            <a:ext cx="4191000" cy="369332"/>
          </a:xfrm>
          <a:prstGeom prst="rect">
            <a:avLst/>
          </a:prstGeom>
          <a:noFill/>
        </p:spPr>
        <p:txBody>
          <a:bodyPr wrap="square" rtlCol="0">
            <a:spAutoFit/>
          </a:bodyPr>
          <a:lstStyle/>
          <a:p>
            <a:r>
              <a:rPr lang="en-US" dirty="0" smtClean="0"/>
              <a:t>http://americancivilwar.com/vicks.html</a:t>
            </a:r>
            <a:endParaRPr lang="en-US" dirty="0"/>
          </a:p>
        </p:txBody>
      </p:sp>
      <p:sp>
        <p:nvSpPr>
          <p:cNvPr id="12" name="TextBox 11"/>
          <p:cNvSpPr txBox="1"/>
          <p:nvPr/>
        </p:nvSpPr>
        <p:spPr>
          <a:xfrm>
            <a:off x="381000" y="1219200"/>
            <a:ext cx="3962400" cy="1815882"/>
          </a:xfrm>
          <a:prstGeom prst="rect">
            <a:avLst/>
          </a:prstGeom>
          <a:noFill/>
        </p:spPr>
        <p:txBody>
          <a:bodyPr wrap="square" rtlCol="0">
            <a:spAutoFit/>
          </a:bodyPr>
          <a:lstStyle/>
          <a:p>
            <a:r>
              <a:rPr lang="en-US" sz="1600" dirty="0" smtClean="0"/>
              <a:t>On July 3</a:t>
            </a:r>
            <a:r>
              <a:rPr lang="en-US" sz="1600" baseline="30000" dirty="0" smtClean="0"/>
              <a:t>rd</a:t>
            </a:r>
            <a:r>
              <a:rPr lang="en-US" sz="1600" dirty="0" smtClean="0"/>
              <a:t>, Pemberton sent a note to Grant, who at the time was at Fort Donelson, demanding unconditional surrender. But Grant reconsidered. Not wanting to feed 30,000 hungry confederates, he offered to parole all prisoners. The surrender was finalized on July 4, 1863.</a:t>
            </a:r>
            <a:endParaRPr lang="en-US" sz="1600" dirty="0"/>
          </a:p>
        </p:txBody>
      </p:sp>
    </p:spTree>
  </p:cSld>
  <p:clrMapOvr>
    <a:masterClrMapping/>
  </p:clrMapOvr>
  <p:transition>
    <p:comb/>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6" presetClass="entr" presetSubtype="0" fill="hold" nodeType="clickEffect">
                                  <p:stCondLst>
                                    <p:cond delay="0"/>
                                  </p:stCondLst>
                                  <p:iterate type="lt">
                                    <p:tmPct val="10000"/>
                                  </p:iterate>
                                  <p:childTnLst>
                                    <p:set>
                                      <p:cBhvr>
                                        <p:cTn id="12" dur="1" fill="hold">
                                          <p:stCondLst>
                                            <p:cond delay="0"/>
                                          </p:stCondLst>
                                        </p:cTn>
                                        <p:tgtEl>
                                          <p:spTgt spid="12">
                                            <p:txEl>
                                              <p:pRg st="0" end="0"/>
                                            </p:txEl>
                                          </p:spTgt>
                                        </p:tgtEl>
                                        <p:attrNameLst>
                                          <p:attrName>style.visibility</p:attrName>
                                        </p:attrNameLst>
                                      </p:cBhvr>
                                      <p:to>
                                        <p:strVal val="visible"/>
                                      </p:to>
                                    </p:set>
                                    <p:anim by="(-#ppt_w*2)" calcmode="lin" valueType="num">
                                      <p:cBhvr rctx="PPT">
                                        <p:cTn id="13" dur="250" autoRev="1" fill="hold">
                                          <p:stCondLst>
                                            <p:cond delay="0"/>
                                          </p:stCondLst>
                                        </p:cTn>
                                        <p:tgtEl>
                                          <p:spTgt spid="12">
                                            <p:txEl>
                                              <p:pRg st="0" end="0"/>
                                            </p:txEl>
                                          </p:spTgt>
                                        </p:tgtEl>
                                        <p:attrNameLst>
                                          <p:attrName>ppt_w</p:attrName>
                                        </p:attrNameLst>
                                      </p:cBhvr>
                                    </p:anim>
                                    <p:anim by="(#ppt_w*0.50)" calcmode="lin" valueType="num">
                                      <p:cBhvr>
                                        <p:cTn id="14" dur="250" decel="50000" autoRev="1" fill="hold">
                                          <p:stCondLst>
                                            <p:cond delay="0"/>
                                          </p:stCondLst>
                                        </p:cTn>
                                        <p:tgtEl>
                                          <p:spTgt spid="12">
                                            <p:txEl>
                                              <p:pRg st="0" end="0"/>
                                            </p:txEl>
                                          </p:spTgt>
                                        </p:tgtEl>
                                        <p:attrNameLst>
                                          <p:attrName>ppt_x</p:attrName>
                                        </p:attrNameLst>
                                      </p:cBhvr>
                                    </p:anim>
                                    <p:anim from="(-#ppt_h/2)" to="(#ppt_y)" calcmode="lin" valueType="num">
                                      <p:cBhvr>
                                        <p:cTn id="15" dur="500" fill="hold">
                                          <p:stCondLst>
                                            <p:cond delay="0"/>
                                          </p:stCondLst>
                                        </p:cTn>
                                        <p:tgtEl>
                                          <p:spTgt spid="12">
                                            <p:txEl>
                                              <p:pRg st="0" end="0"/>
                                            </p:txEl>
                                          </p:spTgt>
                                        </p:tgtEl>
                                        <p:attrNameLst>
                                          <p:attrName>ppt_y</p:attrName>
                                        </p:attrNameLst>
                                      </p:cBhvr>
                                    </p:anim>
                                    <p:animRot by="21600000">
                                      <p:cBhvr>
                                        <p:cTn id="16" dur="500" fill="hold">
                                          <p:stCondLst>
                                            <p:cond delay="0"/>
                                          </p:stCondLst>
                                        </p:cTn>
                                        <p:tgtEl>
                                          <p:spTgt spid="12">
                                            <p:txEl>
                                              <p:pRg st="0" end="0"/>
                                            </p:txEl>
                                          </p:spTgt>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dissolve">
                                      <p:cBhvr>
                                        <p:cTn id="21" dur="2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blinds(horizontal)">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7" presetClass="entr" presetSubtype="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1000"/>
                                        <p:tgtEl>
                                          <p:spTgt spid="10"/>
                                        </p:tgtEl>
                                      </p:cBhvr>
                                    </p:animEffect>
                                    <p:anim calcmode="lin" valueType="num">
                                      <p:cBhvr>
                                        <p:cTn id="45" dur="1000" fill="hold"/>
                                        <p:tgtEl>
                                          <p:spTgt spid="10"/>
                                        </p:tgtEl>
                                        <p:attrNameLst>
                                          <p:attrName>ppt_x</p:attrName>
                                        </p:attrNameLst>
                                      </p:cBhvr>
                                      <p:tavLst>
                                        <p:tav tm="0">
                                          <p:val>
                                            <p:strVal val="#ppt_x"/>
                                          </p:val>
                                        </p:tav>
                                        <p:tav tm="100000">
                                          <p:val>
                                            <p:strVal val="#ppt_x"/>
                                          </p:val>
                                        </p:tav>
                                      </p:tavLst>
                                    </p:anim>
                                    <p:anim calcmode="lin" valueType="num">
                                      <p:cBhvr>
                                        <p:cTn id="46" dur="1000" fill="hold"/>
                                        <p:tgtEl>
                                          <p:spTgt spid="10"/>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42"/>
                                            </p:cond>
                                          </p:stCondLst>
                                          <p:endCondLst>
                                            <p:cond evt="onStopAudio" delay="0">
                                              <p:tgtEl>
                                                <p:sldTgt/>
                                              </p:tgtEl>
                                            </p:cond>
                                          </p:endCondLst>
                                        </p:cTn>
                                        <p:tgtEl>
                                          <p:sndTgt r:embed="rId3"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0"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56</TotalTime>
  <Words>325</Words>
  <Application>Microsoft Office PowerPoint</Application>
  <PresentationFormat>On-screen Show (4:3)</PresentationFormat>
  <Paragraphs>18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Trek</vt:lpstr>
      <vt:lpstr>The Battle of vicksburg</vt:lpstr>
      <vt:lpstr>Battle of Vicksburg</vt:lpstr>
      <vt:lpstr>Battle of Vicksburg</vt:lpstr>
    </vt:vector>
  </TitlesOfParts>
  <Company>Cambridge City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Battle of Vicksburg</dc:title>
  <dc:creator>CHSLABA114</dc:creator>
  <cp:lastModifiedBy>Rick W</cp:lastModifiedBy>
  <cp:revision>8</cp:revision>
  <dcterms:created xsi:type="dcterms:W3CDTF">2011-09-08T17:09:39Z</dcterms:created>
  <dcterms:modified xsi:type="dcterms:W3CDTF">2011-09-12T22:27:15Z</dcterms:modified>
</cp:coreProperties>
</file>