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948"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011252B-DEE1-41B1-8E07-B8407FB6E927}" type="datetimeFigureOut">
              <a:rPr lang="en-US" smtClean="0"/>
              <a:pPr/>
              <a:t>9/13/2011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11252B-DEE1-41B1-8E07-B8407FB6E927}"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11252B-DEE1-41B1-8E07-B8407FB6E927}"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11252B-DEE1-41B1-8E07-B8407FB6E927}"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011252B-DEE1-41B1-8E07-B8407FB6E927}" type="datetimeFigureOut">
              <a:rPr lang="en-US" smtClean="0"/>
              <a:pPr/>
              <a:t>9/13/2011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011252B-DEE1-41B1-8E07-B8407FB6E927}" type="datetimeFigureOut">
              <a:rPr lang="en-US" smtClean="0"/>
              <a:pPr/>
              <a:t>9/13/2011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011252B-DEE1-41B1-8E07-B8407FB6E927}" type="datetimeFigureOut">
              <a:rPr lang="en-US" smtClean="0"/>
              <a:pPr/>
              <a:t>9/13/2011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011252B-DEE1-41B1-8E07-B8407FB6E927}" type="datetimeFigureOut">
              <a:rPr lang="en-US" smtClean="0"/>
              <a:pPr/>
              <a:t>9/13/2011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11252B-DEE1-41B1-8E07-B8407FB6E927}" type="datetimeFigureOut">
              <a:rPr lang="en-US" smtClean="0"/>
              <a:pPr/>
              <a:t>9/13/2011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011252B-DEE1-41B1-8E07-B8407FB6E927}" type="datetimeFigureOut">
              <a:rPr lang="en-US" smtClean="0"/>
              <a:pPr/>
              <a:t>9/13/2011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E6B8BE-1D94-45E9-BCB5-9E751AD55F4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011252B-DEE1-41B1-8E07-B8407FB6E927}" type="datetimeFigureOut">
              <a:rPr lang="en-US" smtClean="0"/>
              <a:pPr/>
              <a:t>9/13/2011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AE6B8BE-1D94-45E9-BCB5-9E751AD55F4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011252B-DEE1-41B1-8E07-B8407FB6E927}" type="datetimeFigureOut">
              <a:rPr lang="en-US" smtClean="0"/>
              <a:pPr/>
              <a:t>9/13/2011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AE6B8BE-1D94-45E9-BCB5-9E751AD55F4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9144000" cy="2308225"/>
          </a:xfrm>
        </p:spPr>
        <p:txBody>
          <a:bodyPr>
            <a:normAutofit/>
          </a:bodyPr>
          <a:lstStyle/>
          <a:p>
            <a:r>
              <a:rPr lang="en-US" sz="8000" dirty="0" smtClean="0">
                <a:solidFill>
                  <a:schemeClr val="tx1"/>
                </a:solidFill>
              </a:rPr>
              <a:t>Battle of Cold Harbor </a:t>
            </a:r>
            <a:endParaRPr lang="en-US" sz="8000" dirty="0">
              <a:solidFill>
                <a:schemeClr val="tx1"/>
              </a:solidFill>
            </a:endParaRPr>
          </a:p>
        </p:txBody>
      </p:sp>
      <p:sp>
        <p:nvSpPr>
          <p:cNvPr id="3" name="Subtitle 2"/>
          <p:cNvSpPr>
            <a:spLocks noGrp="1"/>
          </p:cNvSpPr>
          <p:nvPr>
            <p:ph type="subTitle" idx="1"/>
          </p:nvPr>
        </p:nvSpPr>
        <p:spPr>
          <a:xfrm>
            <a:off x="381000" y="5486400"/>
            <a:ext cx="3505200" cy="1143000"/>
          </a:xfrm>
        </p:spPr>
        <p:txBody>
          <a:bodyPr>
            <a:normAutofit lnSpcReduction="10000"/>
          </a:bodyPr>
          <a:lstStyle/>
          <a:p>
            <a:r>
              <a:rPr lang="en-US" sz="3200" dirty="0" smtClean="0">
                <a:solidFill>
                  <a:schemeClr val="accent4">
                    <a:lumMod val="40000"/>
                    <a:lumOff val="60000"/>
                  </a:schemeClr>
                </a:solidFill>
              </a:rPr>
              <a:t>Period 7</a:t>
            </a:r>
          </a:p>
          <a:p>
            <a:r>
              <a:rPr lang="en-US" sz="3200" dirty="0" smtClean="0">
                <a:solidFill>
                  <a:schemeClr val="accent4">
                    <a:lumMod val="40000"/>
                    <a:lumOff val="60000"/>
                  </a:schemeClr>
                </a:solidFill>
              </a:rPr>
              <a:t>Linsey Gerlach</a:t>
            </a:r>
            <a:endParaRPr lang="en-US" sz="3200" dirty="0">
              <a:solidFill>
                <a:schemeClr val="accent4">
                  <a:lumMod val="40000"/>
                  <a:lumOff val="60000"/>
                </a:schemeClr>
              </a:solidFill>
            </a:endParaRPr>
          </a:p>
        </p:txBody>
      </p:sp>
    </p:spTree>
  </p:cSld>
  <p:clrMapOvr>
    <a:masterClrMapping/>
  </p:clrMapOvr>
  <p:transition spd="slow">
    <p:newsflash/>
    <p:sndAc>
      <p:stSnd>
        <p:snd r:embed="rId2" name="applaus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943600"/>
            <a:ext cx="8229600" cy="1143000"/>
          </a:xfrm>
        </p:spPr>
        <p:txBody>
          <a:bodyPr/>
          <a:lstStyle/>
          <a:p>
            <a:endParaRPr lang="en-US" dirty="0"/>
          </a:p>
        </p:txBody>
      </p:sp>
      <p:sp>
        <p:nvSpPr>
          <p:cNvPr id="3" name="Content Placeholder 2"/>
          <p:cNvSpPr>
            <a:spLocks noGrp="1"/>
          </p:cNvSpPr>
          <p:nvPr>
            <p:ph sz="half" idx="1"/>
          </p:nvPr>
        </p:nvSpPr>
        <p:spPr>
          <a:xfrm>
            <a:off x="457200" y="914400"/>
            <a:ext cx="8686800" cy="4373725"/>
          </a:xfrm>
        </p:spPr>
        <p:txBody>
          <a:bodyPr/>
          <a:lstStyle/>
          <a:p>
            <a:pPr>
              <a:buNone/>
            </a:pPr>
            <a:r>
              <a:rPr lang="en-US" dirty="0" smtClean="0"/>
              <a:t>Cold Harbor War started on May 31 till June 12, 1864. The most fighting occurred on June 3. Cold Harbor was known as the bloodiest battles of America. This battle was fought in central Virginia, which now is Mechanicsville. </a:t>
            </a:r>
          </a:p>
        </p:txBody>
      </p:sp>
      <p:pic>
        <p:nvPicPr>
          <p:cNvPr id="5" name="Content Placeholder 4" descr="cold-harbor-picture.jpg"/>
          <p:cNvPicPr>
            <a:picLocks noGrp="1" noChangeAspect="1"/>
          </p:cNvPicPr>
          <p:nvPr>
            <p:ph sz="half" idx="2"/>
          </p:nvPr>
        </p:nvPicPr>
        <p:blipFill>
          <a:blip r:embed="rId2" cstate="print"/>
          <a:stretch>
            <a:fillRect/>
          </a:stretch>
        </p:blipFill>
        <p:spPr>
          <a:xfrm>
            <a:off x="2133600" y="2743200"/>
            <a:ext cx="5181600" cy="38862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3000"/>
                                        <p:tgtEl>
                                          <p:spTgt spid="3">
                                            <p:txEl>
                                              <p:pRg st="0" end="0"/>
                                            </p:txEl>
                                          </p:spTgt>
                                        </p:tgtEl>
                                      </p:cBhvr>
                                    </p:animEffect>
                                  </p:childTnLst>
                                </p:cTn>
                              </p:par>
                              <p:par>
                                <p:cTn id="8" presetID="3" presetClass="path" presetSubtype="0" accel="50000" decel="50000" fill="hold" nodeType="withEffect">
                                  <p:stCondLst>
                                    <p:cond delay="0"/>
                                  </p:stCondLst>
                                  <p:childTnLst>
                                    <p:animMotion origin="layout" path="M 0 0  L 0.125 -0.11187  L 0.25 0  L 0.125 0.11187  L 0 0  Z" pathEditMode="relative" ptsTypes="">
                                      <p:cBhvr>
                                        <p:cTn id="9" dur="3000" spd="-100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257045" y="2467357"/>
            <a:ext cx="7620000" cy="1008888"/>
          </a:xfrm>
        </p:spPr>
        <p:txBody>
          <a:bodyPr>
            <a:noAutofit/>
          </a:bodyPr>
          <a:lstStyle/>
          <a:p>
            <a:r>
              <a:rPr lang="en-US" sz="6000" dirty="0" smtClean="0">
                <a:solidFill>
                  <a:schemeClr val="tx2">
                    <a:lumMod val="50000"/>
                  </a:schemeClr>
                </a:solidFill>
                <a:sym typeface="Wingdings" pitchFamily="2" charset="2"/>
              </a:rPr>
              <a:t></a:t>
            </a:r>
            <a:r>
              <a:rPr lang="en-US" sz="6000" dirty="0" smtClean="0">
                <a:solidFill>
                  <a:schemeClr val="tx2">
                    <a:lumMod val="50000"/>
                  </a:schemeClr>
                </a:solidFill>
              </a:rPr>
              <a:t>Behind the naming      </a:t>
            </a:r>
            <a:br>
              <a:rPr lang="en-US" sz="6000" dirty="0" smtClean="0">
                <a:solidFill>
                  <a:schemeClr val="tx2">
                    <a:lumMod val="50000"/>
                  </a:schemeClr>
                </a:solidFill>
              </a:rPr>
            </a:br>
            <a:r>
              <a:rPr lang="en-US" sz="6000" dirty="0" smtClean="0">
                <a:solidFill>
                  <a:schemeClr val="tx2">
                    <a:lumMod val="50000"/>
                  </a:schemeClr>
                </a:solidFill>
              </a:rPr>
              <a:t>of Cold Harbor</a:t>
            </a:r>
            <a:endParaRPr lang="en-US" sz="6000" dirty="0">
              <a:solidFill>
                <a:schemeClr val="tx2">
                  <a:lumMod val="50000"/>
                </a:schemeClr>
              </a:solidFill>
            </a:endParaRPr>
          </a:p>
        </p:txBody>
      </p:sp>
      <p:sp>
        <p:nvSpPr>
          <p:cNvPr id="4" name="TextBox 3"/>
          <p:cNvSpPr txBox="1"/>
          <p:nvPr/>
        </p:nvSpPr>
        <p:spPr>
          <a:xfrm>
            <a:off x="2667000" y="3242370"/>
            <a:ext cx="6553200" cy="3539430"/>
          </a:xfrm>
          <a:prstGeom prst="rect">
            <a:avLst/>
          </a:prstGeom>
          <a:noFill/>
        </p:spPr>
        <p:txBody>
          <a:bodyPr wrap="square" rtlCol="0">
            <a:spAutoFit/>
          </a:bodyPr>
          <a:lstStyle/>
          <a:p>
            <a:r>
              <a:rPr lang="en-US" sz="3200" dirty="0" smtClean="0">
                <a:solidFill>
                  <a:srgbClr val="FFFF00"/>
                </a:solidFill>
              </a:rPr>
              <a:t>Cold Harbor War was named because it </a:t>
            </a:r>
            <a:r>
              <a:rPr lang="en-US" sz="3200" dirty="0" err="1" smtClean="0">
                <a:solidFill>
                  <a:srgbClr val="FFFF00"/>
                </a:solidFill>
              </a:rPr>
              <a:t>discribed</a:t>
            </a:r>
            <a:r>
              <a:rPr lang="en-US" sz="3200" dirty="0" smtClean="0">
                <a:solidFill>
                  <a:srgbClr val="FFFF00"/>
                </a:solidFill>
              </a:rPr>
              <a:t> two rural crossroads. Which was named from the hotel that was located in the area. This hotel ‘s name is Cold Harbor Tavern, that was owned by the Isaac Burnett family.</a:t>
            </a:r>
            <a:endParaRPr lang="en-US" sz="3200" dirty="0">
              <a:solidFill>
                <a:srgbClr val="FFFF00"/>
              </a:solidFill>
            </a:endParaRPr>
          </a:p>
        </p:txBody>
      </p:sp>
      <p:pic>
        <p:nvPicPr>
          <p:cNvPr id="5" name="Picture 4" descr="Cold-Harbor-Church.jpg"/>
          <p:cNvPicPr>
            <a:picLocks noChangeAspect="1"/>
          </p:cNvPicPr>
          <p:nvPr/>
        </p:nvPicPr>
        <p:blipFill>
          <a:blip r:embed="rId3"/>
          <a:stretch>
            <a:fillRect/>
          </a:stretch>
        </p:blipFill>
        <p:spPr>
          <a:xfrm>
            <a:off x="3371850" y="209550"/>
            <a:ext cx="3943350" cy="2914650"/>
          </a:xfrm>
          <a:prstGeom prst="rect">
            <a:avLst/>
          </a:prstGeom>
        </p:spPr>
      </p:pic>
    </p:spTree>
  </p:cSld>
  <p:clrMapOvr>
    <a:masterClrMapping/>
  </p:clrMapOvr>
  <p:transition spd="slow">
    <p:comb dir="vert"/>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4)">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305800" cy="4401312"/>
          </a:xfrm>
        </p:spPr>
        <p:txBody>
          <a:bodyPr>
            <a:normAutofit fontScale="90000"/>
          </a:bodyPr>
          <a:lstStyle/>
          <a:p>
            <a:r>
              <a:rPr lang="en-US" dirty="0" smtClean="0"/>
              <a:t>This was the final battle victory that was won by Lee’s Army. The Union, which was led by Grant, had 13,000 casualties and about 1,800 of them were fatal. Confederacy, led by Lee, had 2,500 and less than 100 were fatalities.</a:t>
            </a:r>
            <a:endParaRPr lang="en-US" dirty="0"/>
          </a:p>
        </p:txBody>
      </p:sp>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down)">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182208">
            <a:off x="4571222" y="1295021"/>
            <a:ext cx="7924800" cy="1371600"/>
          </a:xfrm>
        </p:spPr>
        <p:txBody>
          <a:bodyPr/>
          <a:lstStyle/>
          <a:p>
            <a:r>
              <a:rPr lang="en-US" dirty="0" smtClean="0"/>
              <a:t>My Resources (: </a:t>
            </a:r>
            <a:endParaRPr lang="en-US" dirty="0"/>
          </a:p>
        </p:txBody>
      </p:sp>
      <p:sp>
        <p:nvSpPr>
          <p:cNvPr id="3" name="Text Placeholder 2"/>
          <p:cNvSpPr>
            <a:spLocks noGrp="1"/>
          </p:cNvSpPr>
          <p:nvPr>
            <p:ph type="body" idx="1"/>
          </p:nvPr>
        </p:nvSpPr>
        <p:spPr>
          <a:xfrm rot="20850583">
            <a:off x="288366" y="2640125"/>
            <a:ext cx="7318248" cy="3467536"/>
          </a:xfrm>
        </p:spPr>
        <p:txBody>
          <a:bodyPr>
            <a:normAutofit fontScale="77500" lnSpcReduction="20000"/>
          </a:bodyPr>
          <a:lstStyle/>
          <a:p>
            <a:pPr>
              <a:buFont typeface="Wingdings" pitchFamily="2" charset="2"/>
              <a:buChar char="Ø"/>
            </a:pPr>
            <a:r>
              <a:rPr lang="en-US" sz="5800" b="1" dirty="0" smtClean="0">
                <a:solidFill>
                  <a:schemeClr val="tx1">
                    <a:lumMod val="85000"/>
                  </a:schemeClr>
                </a:solidFill>
              </a:rPr>
              <a:t>En.wikipedia.org/wiki/</a:t>
            </a:r>
            <a:r>
              <a:rPr lang="en-US" sz="5800" b="1" dirty="0" err="1" smtClean="0">
                <a:solidFill>
                  <a:schemeClr val="tx1">
                    <a:lumMod val="85000"/>
                  </a:schemeClr>
                </a:solidFill>
              </a:rPr>
              <a:t>Battle_of_Cold_Harbor</a:t>
            </a:r>
            <a:endParaRPr lang="en-US" sz="5800" b="1" dirty="0" smtClean="0">
              <a:solidFill>
                <a:schemeClr val="tx1">
                  <a:lumMod val="85000"/>
                </a:schemeClr>
              </a:solidFill>
            </a:endParaRPr>
          </a:p>
          <a:p>
            <a:pPr>
              <a:buFont typeface="Wingdings" pitchFamily="2" charset="2"/>
              <a:buChar char="Ø"/>
            </a:pPr>
            <a:endParaRPr lang="en-US" b="1" dirty="0" smtClean="0">
              <a:solidFill>
                <a:schemeClr val="tx1">
                  <a:lumMod val="85000"/>
                </a:schemeClr>
              </a:solidFill>
            </a:endParaRPr>
          </a:p>
          <a:p>
            <a:pPr>
              <a:buFont typeface="Wingdings" pitchFamily="2" charset="2"/>
              <a:buChar char="Ø"/>
            </a:pPr>
            <a:endParaRPr lang="en-US" b="1" dirty="0" smtClean="0">
              <a:solidFill>
                <a:schemeClr val="tx1">
                  <a:lumMod val="85000"/>
                </a:schemeClr>
              </a:solidFill>
            </a:endParaRPr>
          </a:p>
          <a:p>
            <a:pPr>
              <a:buFont typeface="Wingdings" pitchFamily="2" charset="2"/>
              <a:buChar char="Ø"/>
            </a:pPr>
            <a:endParaRPr lang="en-US" b="1" dirty="0" smtClean="0">
              <a:solidFill>
                <a:schemeClr val="tx1">
                  <a:lumMod val="85000"/>
                </a:schemeClr>
              </a:solidFill>
            </a:endParaRPr>
          </a:p>
          <a:p>
            <a:pPr>
              <a:buFont typeface="Wingdings" pitchFamily="2" charset="2"/>
              <a:buChar char="Ø"/>
            </a:pPr>
            <a:r>
              <a:rPr lang="en-US" sz="4600" b="1" dirty="0" smtClean="0">
                <a:solidFill>
                  <a:schemeClr val="tx1">
                    <a:lumMod val="85000"/>
                  </a:schemeClr>
                </a:solidFill>
              </a:rPr>
              <a:t>www.ask.com/questions-about/How-Many-People-Died-in-the-Battle-Cold-Harbor</a:t>
            </a:r>
            <a:endParaRPr lang="en-US" sz="4600" b="1" dirty="0">
              <a:solidFill>
                <a:schemeClr val="tx1">
                  <a:lumMod val="85000"/>
                </a:schemeClr>
              </a:solidFill>
            </a:endParaRPr>
          </a:p>
        </p:txBody>
      </p:sp>
    </p:spTree>
  </p:cSld>
  <p:clrMapOvr>
    <a:masterClrMapping/>
  </p:clrMapOvr>
  <p:transition>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52</TotalTime>
  <Words>154</Words>
  <Application>Microsoft Office PowerPoint</Application>
  <PresentationFormat>On-screen Show (4:3)</PresentationFormat>
  <Paragraphs>13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Battle of Cold Harbor </vt:lpstr>
      <vt:lpstr>Slide 2</vt:lpstr>
      <vt:lpstr>Behind the naming       of Cold Harbor</vt:lpstr>
      <vt:lpstr>This was the final battle victory that was won by Lee’s Army. The Union, which was led by Grant, had 13,000 casualties and about 1,800 of them were fatal. Confederacy, led by Lee, had 2,500 and less than 100 were fatalities.</vt:lpstr>
      <vt:lpstr>My Resources (: </vt:lpstr>
    </vt:vector>
  </TitlesOfParts>
  <Company>CCS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Battle of Cold Harbor </dc:title>
  <dc:creator>CHSA115</dc:creator>
  <cp:lastModifiedBy>user</cp:lastModifiedBy>
  <cp:revision>6</cp:revision>
  <dcterms:created xsi:type="dcterms:W3CDTF">2011-09-13T12:49:28Z</dcterms:created>
  <dcterms:modified xsi:type="dcterms:W3CDTF">2011-09-13T14:07:02Z</dcterms:modified>
</cp:coreProperties>
</file>