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989"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00843D-EC89-4C1F-86B2-40AD488D4ABB}" type="datetimeFigureOut">
              <a:rPr lang="en-US" smtClean="0"/>
              <a:pPr/>
              <a:t>9/12/2011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11EB9F-03A1-41FA-B0E8-10AE78D425E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11EB9F-03A1-41FA-B0E8-10AE78D425E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11EB9F-03A1-41FA-B0E8-10AE78D425E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11EB9F-03A1-41FA-B0E8-10AE78D425E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911EB9F-03A1-41FA-B0E8-10AE78D425E6}"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1E1798-4211-42AD-8A07-FCCB77A76706}"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E1798-4211-42AD-8A07-FCCB77A76706}"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E1798-4211-42AD-8A07-FCCB77A76706}"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E1798-4211-42AD-8A07-FCCB77A76706}"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E1798-4211-42AD-8A07-FCCB77A76706}"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1E1798-4211-42AD-8A07-FCCB77A76706}"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1E1798-4211-42AD-8A07-FCCB77A76706}" type="datetimeFigureOut">
              <a:rPr lang="en-US" smtClean="0"/>
              <a:pPr/>
              <a:t>9/12/2011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E1798-4211-42AD-8A07-FCCB77A76706}" type="datetimeFigureOut">
              <a:rPr lang="en-US" smtClean="0"/>
              <a:pPr/>
              <a:t>9/12/2011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E1798-4211-42AD-8A07-FCCB77A76706}" type="datetimeFigureOut">
              <a:rPr lang="en-US" smtClean="0"/>
              <a:pPr/>
              <a:t>9/12/2011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E1798-4211-42AD-8A07-FCCB77A76706}"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E1798-4211-42AD-8A07-FCCB77A76706}"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EE083D-BDAC-4A67-AEB3-4C3B2E5264F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E1798-4211-42AD-8A07-FCCB77A76706}" type="datetimeFigureOut">
              <a:rPr lang="en-US" smtClean="0"/>
              <a:pPr/>
              <a:t>9/12/2011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EE083D-BDAC-4A67-AEB3-4C3B2E5264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civilwar.n2genealogy.com/battles/611107.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civilwar.n2genealogy.com/battles/611107.html"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americangallery.wordpress.com/category/lambdin-george-cochran/"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thismightyscourge.com/2009/11/07/battle-of-belmont-u-s-grant-shows-his-potential/" TargetMode="External"/><Relationship Id="rId5" Type="http://schemas.openxmlformats.org/officeDocument/2006/relationships/image" Target="../media/image4.jpeg"/><Relationship Id="rId4" Type="http://schemas.openxmlformats.org/officeDocument/2006/relationships/hyperlink" Target="http://www.history.navy.mil/photos/sh-usn/usnsh-t/tyler.htm" TargetMode="External"/><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Battle of </a:t>
            </a:r>
            <a:r>
              <a:rPr lang="en-US" dirty="0"/>
              <a:t>B</a:t>
            </a:r>
            <a:r>
              <a:rPr lang="en-US" dirty="0" smtClean="0"/>
              <a:t>elmont</a:t>
            </a:r>
            <a:endParaRPr lang="en-US" dirty="0"/>
          </a:p>
        </p:txBody>
      </p:sp>
      <p:sp>
        <p:nvSpPr>
          <p:cNvPr id="3" name="Subtitle 2"/>
          <p:cNvSpPr>
            <a:spLocks noGrp="1"/>
          </p:cNvSpPr>
          <p:nvPr>
            <p:ph type="subTitle" idx="1"/>
          </p:nvPr>
        </p:nvSpPr>
        <p:spPr/>
        <p:txBody>
          <a:bodyPr>
            <a:normAutofit/>
          </a:bodyPr>
          <a:lstStyle/>
          <a:p>
            <a:r>
              <a:rPr lang="en-US" sz="2000" dirty="0" smtClean="0"/>
              <a:t>George Pahoundis</a:t>
            </a:r>
          </a:p>
          <a:p>
            <a:r>
              <a:rPr lang="en-US" sz="2000" dirty="0" smtClean="0"/>
              <a:t>Per 5.</a:t>
            </a:r>
            <a:endParaRPr lang="en-US" sz="2000" dirty="0"/>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486400"/>
          </a:xfrm>
        </p:spPr>
        <p:txBody>
          <a:bodyPr>
            <a:normAutofit fontScale="92500" lnSpcReduction="20000"/>
          </a:bodyPr>
          <a:lstStyle/>
          <a:p>
            <a:r>
              <a:rPr lang="en-US" sz="2400" dirty="0" smtClean="0"/>
              <a:t>The Battle of Belmont was between Gen. Ulysses S. Grant for the union and Gen. Gideon J. Pillow for the confederates, taking place on November 7, 1861.</a:t>
            </a:r>
          </a:p>
          <a:p>
            <a:r>
              <a:rPr lang="en-US" sz="2400" dirty="0" smtClean="0"/>
              <a:t>Was fought in Belmont, Missouri and across the Mississippi River in Columbus, Kentucky.</a:t>
            </a:r>
          </a:p>
          <a:p>
            <a:r>
              <a:rPr lang="en-US" sz="2400" dirty="0" smtClean="0"/>
              <a:t>The Union forces consisted of steam boats escorted by two  makeshift timber clad boats and 3,114 men</a:t>
            </a:r>
          </a:p>
          <a:p>
            <a:r>
              <a:rPr lang="en-US" sz="2400" dirty="0" smtClean="0"/>
              <a:t>The main confederate forces were  on </a:t>
            </a:r>
          </a:p>
          <a:p>
            <a:pPr>
              <a:buNone/>
            </a:pPr>
            <a:r>
              <a:rPr lang="en-US" sz="2400" dirty="0"/>
              <a:t>	</a:t>
            </a:r>
            <a:r>
              <a:rPr lang="en-US" sz="2400" dirty="0" smtClean="0"/>
              <a:t>the bluffs of Columbus with </a:t>
            </a:r>
          </a:p>
          <a:p>
            <a:pPr>
              <a:buNone/>
            </a:pPr>
            <a:r>
              <a:rPr lang="en-US" sz="2400" dirty="0"/>
              <a:t> </a:t>
            </a:r>
            <a:r>
              <a:rPr lang="en-US" sz="2400" dirty="0" smtClean="0"/>
              <a:t>     heavy guns while the small infantry </a:t>
            </a:r>
          </a:p>
          <a:p>
            <a:pPr>
              <a:buNone/>
            </a:pPr>
            <a:r>
              <a:rPr lang="en-US" sz="2400" dirty="0"/>
              <a:t>	</a:t>
            </a:r>
            <a:r>
              <a:rPr lang="en-US" sz="2400" dirty="0" smtClean="0"/>
              <a:t>outfit was across the river in Belmont, </a:t>
            </a:r>
          </a:p>
          <a:p>
            <a:pPr>
              <a:buNone/>
            </a:pPr>
            <a:r>
              <a:rPr lang="en-US" sz="2400" dirty="0"/>
              <a:t>	</a:t>
            </a:r>
            <a:r>
              <a:rPr lang="en-US" sz="2400" dirty="0" smtClean="0"/>
              <a:t>a combined force of about 5,000 men</a:t>
            </a:r>
          </a:p>
          <a:p>
            <a:r>
              <a:rPr lang="en-US" sz="2400" dirty="0" smtClean="0"/>
              <a:t>Grant landed I mile upstream from </a:t>
            </a:r>
          </a:p>
          <a:p>
            <a:pPr>
              <a:buNone/>
            </a:pPr>
            <a:r>
              <a:rPr lang="en-US" sz="2400" dirty="0"/>
              <a:t> </a:t>
            </a:r>
            <a:r>
              <a:rPr lang="en-US" sz="2400" dirty="0" smtClean="0"/>
              <a:t>     Belmont and marched to the </a:t>
            </a:r>
          </a:p>
          <a:p>
            <a:pPr>
              <a:buNone/>
            </a:pPr>
            <a:r>
              <a:rPr lang="en-US" sz="2400" dirty="0"/>
              <a:t>	</a:t>
            </a:r>
            <a:r>
              <a:rPr lang="en-US" sz="2400" dirty="0" smtClean="0"/>
              <a:t> </a:t>
            </a:r>
            <a:r>
              <a:rPr lang="en-US" sz="2400" dirty="0"/>
              <a:t>B</a:t>
            </a:r>
            <a:r>
              <a:rPr lang="en-US" sz="2400" dirty="0" smtClean="0"/>
              <a:t>elmont camp, driving the Confederates out.</a:t>
            </a:r>
          </a:p>
          <a:p>
            <a:r>
              <a:rPr lang="en-US" sz="2400" dirty="0" smtClean="0"/>
              <a:t>Grant destroyed all the supplies in the camp since he didn’t have the means or men to loot them.</a:t>
            </a:r>
          </a:p>
        </p:txBody>
      </p:sp>
      <p:pic>
        <p:nvPicPr>
          <p:cNvPr id="11266" name="Picture 2" descr="http://www.civilwar.n2genealogy.com/_images/maps/611107.jpg"/>
          <p:cNvPicPr>
            <a:picLocks noChangeAspect="1" noChangeArrowheads="1"/>
          </p:cNvPicPr>
          <p:nvPr/>
        </p:nvPicPr>
        <p:blipFill>
          <a:blip r:embed="rId3" cstate="print"/>
          <a:srcRect/>
          <a:stretch>
            <a:fillRect/>
          </a:stretch>
        </p:blipFill>
        <p:spPr bwMode="auto">
          <a:xfrm>
            <a:off x="5257800" y="2590800"/>
            <a:ext cx="3387725" cy="2373626"/>
          </a:xfrm>
          <a:prstGeom prst="rect">
            <a:avLst/>
          </a:prstGeom>
          <a:noFill/>
        </p:spPr>
      </p:pic>
      <p:sp>
        <p:nvSpPr>
          <p:cNvPr id="4" name="TextBox 3"/>
          <p:cNvSpPr txBox="1"/>
          <p:nvPr/>
        </p:nvSpPr>
        <p:spPr>
          <a:xfrm>
            <a:off x="5257800" y="4953000"/>
            <a:ext cx="3352800" cy="253916"/>
          </a:xfrm>
          <a:prstGeom prst="rect">
            <a:avLst/>
          </a:prstGeom>
          <a:noFill/>
        </p:spPr>
        <p:txBody>
          <a:bodyPr wrap="square" rtlCol="0">
            <a:spAutoFit/>
          </a:bodyPr>
          <a:lstStyle/>
          <a:p>
            <a:r>
              <a:rPr lang="en-US" sz="1050" dirty="0" smtClean="0">
                <a:hlinkClick r:id="rId4"/>
              </a:rPr>
              <a:t>http://</a:t>
            </a:r>
            <a:r>
              <a:rPr lang="en-US" sz="1000" dirty="0" smtClean="0">
                <a:hlinkClick r:id="rId4"/>
              </a:rPr>
              <a:t>www.civilwar.n2genealogy.com/battles/611107.html</a:t>
            </a:r>
            <a:endParaRPr lang="en-US" sz="1000"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15000"/>
          </a:xfrm>
        </p:spPr>
        <p:txBody>
          <a:bodyPr>
            <a:normAutofit lnSpcReduction="10000"/>
          </a:bodyPr>
          <a:lstStyle/>
          <a:p>
            <a:r>
              <a:rPr lang="en-US" sz="2200" dirty="0" smtClean="0"/>
              <a:t>The confederates then reorganized and fought back with reinforcements from Columbus, Grant being fired upon by the heavy guns.</a:t>
            </a:r>
          </a:p>
          <a:p>
            <a:r>
              <a:rPr lang="en-US" sz="2200" dirty="0" smtClean="0"/>
              <a:t>Grant and his men fought their way back up river to the riverboats, Grant being the last to board.</a:t>
            </a:r>
            <a:endParaRPr lang="en-US" sz="2200" dirty="0"/>
          </a:p>
          <a:p>
            <a:r>
              <a:rPr lang="en-US" sz="2200" dirty="0" smtClean="0"/>
              <a:t>They then steamed back upstream declaring victory.</a:t>
            </a:r>
          </a:p>
          <a:p>
            <a:r>
              <a:rPr lang="en-US" sz="2200" dirty="0" smtClean="0"/>
              <a:t>The union sustained a large number of </a:t>
            </a:r>
          </a:p>
          <a:p>
            <a:pPr>
              <a:buNone/>
            </a:pPr>
            <a:r>
              <a:rPr lang="en-US" sz="2200" dirty="0"/>
              <a:t>	</a:t>
            </a:r>
            <a:r>
              <a:rPr lang="en-US" sz="2200" dirty="0" smtClean="0"/>
              <a:t>casualties including 120 killed, 383 </a:t>
            </a:r>
          </a:p>
          <a:p>
            <a:pPr>
              <a:buNone/>
            </a:pPr>
            <a:r>
              <a:rPr lang="en-US" sz="2200" dirty="0"/>
              <a:t>	</a:t>
            </a:r>
            <a:r>
              <a:rPr lang="en-US" sz="2200" dirty="0" smtClean="0"/>
              <a:t>wounded, and 104 missing/captured.</a:t>
            </a:r>
          </a:p>
          <a:p>
            <a:r>
              <a:rPr lang="en-US" sz="2200" dirty="0" smtClean="0"/>
              <a:t>The confederates also sustained many </a:t>
            </a:r>
          </a:p>
          <a:p>
            <a:pPr>
              <a:buNone/>
            </a:pPr>
            <a:r>
              <a:rPr lang="en-US" sz="2200" dirty="0"/>
              <a:t> </a:t>
            </a:r>
            <a:r>
              <a:rPr lang="en-US" sz="2200" dirty="0" smtClean="0"/>
              <a:t>     casualties with 105 killed, 419 wounded, </a:t>
            </a:r>
          </a:p>
          <a:p>
            <a:pPr>
              <a:buNone/>
            </a:pPr>
            <a:r>
              <a:rPr lang="en-US" sz="2200" dirty="0"/>
              <a:t> </a:t>
            </a:r>
            <a:r>
              <a:rPr lang="en-US" sz="2200" dirty="0" smtClean="0"/>
              <a:t>     and 117 missing/captured. </a:t>
            </a:r>
          </a:p>
          <a:p>
            <a:r>
              <a:rPr lang="en-US" sz="2200" dirty="0" smtClean="0"/>
              <a:t>Only large raid and reconnaissance was accomplished but Lincoln was still happy, not just because he desired action in this slow time in the war, but also because Grant, unlike other generals, wasn’t slow to act giving Grant and his men valuable battle experience. </a:t>
            </a:r>
          </a:p>
          <a:p>
            <a:endParaRPr lang="en-US" sz="2200" dirty="0" smtClean="0"/>
          </a:p>
          <a:p>
            <a:endParaRPr lang="en-US" sz="2200" dirty="0" smtClean="0"/>
          </a:p>
        </p:txBody>
      </p:sp>
      <p:pic>
        <p:nvPicPr>
          <p:cNvPr id="19458" name="Picture 2" descr="http://www.civilwar.n2genealogy.com/_images/battles/611107.jpg"/>
          <p:cNvPicPr>
            <a:picLocks noChangeAspect="1" noChangeArrowheads="1"/>
          </p:cNvPicPr>
          <p:nvPr/>
        </p:nvPicPr>
        <p:blipFill>
          <a:blip r:embed="rId3" cstate="print"/>
          <a:srcRect/>
          <a:stretch>
            <a:fillRect/>
          </a:stretch>
        </p:blipFill>
        <p:spPr bwMode="auto">
          <a:xfrm>
            <a:off x="5562600" y="2514600"/>
            <a:ext cx="3429000" cy="2094141"/>
          </a:xfrm>
          <a:prstGeom prst="rect">
            <a:avLst/>
          </a:prstGeom>
          <a:noFill/>
        </p:spPr>
      </p:pic>
      <p:sp>
        <p:nvSpPr>
          <p:cNvPr id="4" name="TextBox 3"/>
          <p:cNvSpPr txBox="1"/>
          <p:nvPr/>
        </p:nvSpPr>
        <p:spPr>
          <a:xfrm>
            <a:off x="5638800" y="4572000"/>
            <a:ext cx="3505200" cy="253916"/>
          </a:xfrm>
          <a:prstGeom prst="rect">
            <a:avLst/>
          </a:prstGeom>
          <a:noFill/>
        </p:spPr>
        <p:txBody>
          <a:bodyPr wrap="square" rtlCol="0">
            <a:spAutoFit/>
          </a:bodyPr>
          <a:lstStyle/>
          <a:p>
            <a:r>
              <a:rPr lang="en-US" sz="1050" dirty="0" smtClean="0">
                <a:hlinkClick r:id="rId4"/>
              </a:rPr>
              <a:t>http://www.civilwar.n2genealogy.com/battles/611107.html</a:t>
            </a:r>
            <a:endParaRPr lang="en-US" sz="1050" dirty="0"/>
          </a:p>
        </p:txBody>
      </p:sp>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history.navy.mil/photos/images/h59000/h59014.jpg"/>
          <p:cNvPicPr>
            <a:picLocks noChangeAspect="1" noChangeArrowheads="1"/>
          </p:cNvPicPr>
          <p:nvPr/>
        </p:nvPicPr>
        <p:blipFill>
          <a:blip r:embed="rId3" cstate="print"/>
          <a:srcRect/>
          <a:stretch>
            <a:fillRect/>
          </a:stretch>
        </p:blipFill>
        <p:spPr bwMode="auto">
          <a:xfrm>
            <a:off x="152400" y="152400"/>
            <a:ext cx="3581400" cy="2873559"/>
          </a:xfrm>
          <a:prstGeom prst="rect">
            <a:avLst/>
          </a:prstGeom>
          <a:noFill/>
        </p:spPr>
      </p:pic>
      <p:sp>
        <p:nvSpPr>
          <p:cNvPr id="5" name="TextBox 4"/>
          <p:cNvSpPr txBox="1"/>
          <p:nvPr/>
        </p:nvSpPr>
        <p:spPr>
          <a:xfrm>
            <a:off x="152400" y="2971800"/>
            <a:ext cx="3599062" cy="253916"/>
          </a:xfrm>
          <a:prstGeom prst="rect">
            <a:avLst/>
          </a:prstGeom>
          <a:noFill/>
        </p:spPr>
        <p:txBody>
          <a:bodyPr wrap="none" rtlCol="0">
            <a:spAutoFit/>
          </a:bodyPr>
          <a:lstStyle/>
          <a:p>
            <a:r>
              <a:rPr lang="en-US" sz="1050" dirty="0" smtClean="0">
                <a:hlinkClick r:id="rId4"/>
              </a:rPr>
              <a:t>http://www.history.navy.mil/photos/sh-usn/usnsh-t/tyler.htm</a:t>
            </a:r>
            <a:endParaRPr lang="en-US" sz="1050" dirty="0"/>
          </a:p>
        </p:txBody>
      </p:sp>
      <p:pic>
        <p:nvPicPr>
          <p:cNvPr id="2052" name="Picture 4" descr="http://thismightyscourge.com/wordpress/wp-content/uploads/2009/11/Battle-of-Belmont-1.jpg"/>
          <p:cNvPicPr>
            <a:picLocks noChangeAspect="1" noChangeArrowheads="1"/>
          </p:cNvPicPr>
          <p:nvPr/>
        </p:nvPicPr>
        <p:blipFill>
          <a:blip r:embed="rId5" cstate="print"/>
          <a:srcRect/>
          <a:stretch>
            <a:fillRect/>
          </a:stretch>
        </p:blipFill>
        <p:spPr bwMode="auto">
          <a:xfrm>
            <a:off x="5105400" y="533400"/>
            <a:ext cx="2700758" cy="2133600"/>
          </a:xfrm>
          <a:prstGeom prst="rect">
            <a:avLst/>
          </a:prstGeom>
          <a:noFill/>
        </p:spPr>
      </p:pic>
      <p:sp>
        <p:nvSpPr>
          <p:cNvPr id="7" name="TextBox 6"/>
          <p:cNvSpPr txBox="1"/>
          <p:nvPr/>
        </p:nvSpPr>
        <p:spPr>
          <a:xfrm>
            <a:off x="3873005" y="2743200"/>
            <a:ext cx="5270995" cy="253916"/>
          </a:xfrm>
          <a:prstGeom prst="rect">
            <a:avLst/>
          </a:prstGeom>
          <a:noFill/>
        </p:spPr>
        <p:txBody>
          <a:bodyPr wrap="none" rtlCol="0">
            <a:spAutoFit/>
          </a:bodyPr>
          <a:lstStyle/>
          <a:p>
            <a:r>
              <a:rPr lang="en-US" sz="1050" dirty="0" smtClean="0">
                <a:hlinkClick r:id="rId6"/>
              </a:rPr>
              <a:t>http://thismightyscourge.com/2009/11/07/battle-of-belmont-u-s-grant-shows-his-potential/</a:t>
            </a:r>
            <a:endParaRPr lang="en-US" sz="1050" dirty="0"/>
          </a:p>
        </p:txBody>
      </p:sp>
      <p:pic>
        <p:nvPicPr>
          <p:cNvPr id="2054" name="Picture 6" descr="http://americangallery.files.wordpress.com/2009/07/small_portrait-of-general-ulysses-s-grant.jpg"/>
          <p:cNvPicPr>
            <a:picLocks noChangeAspect="1" noChangeArrowheads="1"/>
          </p:cNvPicPr>
          <p:nvPr/>
        </p:nvPicPr>
        <p:blipFill>
          <a:blip r:embed="rId7" cstate="print"/>
          <a:srcRect/>
          <a:stretch>
            <a:fillRect/>
          </a:stretch>
        </p:blipFill>
        <p:spPr bwMode="auto">
          <a:xfrm>
            <a:off x="5105400" y="3048000"/>
            <a:ext cx="2838532" cy="3581400"/>
          </a:xfrm>
          <a:prstGeom prst="rect">
            <a:avLst/>
          </a:prstGeom>
          <a:noFill/>
        </p:spPr>
      </p:pic>
      <p:sp>
        <p:nvSpPr>
          <p:cNvPr id="9" name="TextBox 8"/>
          <p:cNvSpPr txBox="1"/>
          <p:nvPr/>
        </p:nvSpPr>
        <p:spPr>
          <a:xfrm>
            <a:off x="4648200" y="6604084"/>
            <a:ext cx="4277133" cy="253916"/>
          </a:xfrm>
          <a:prstGeom prst="rect">
            <a:avLst/>
          </a:prstGeom>
          <a:noFill/>
        </p:spPr>
        <p:txBody>
          <a:bodyPr wrap="none" rtlCol="0">
            <a:spAutoFit/>
          </a:bodyPr>
          <a:lstStyle/>
          <a:p>
            <a:r>
              <a:rPr lang="en-US" sz="1050" dirty="0" smtClean="0">
                <a:hlinkClick r:id="rId8"/>
              </a:rPr>
              <a:t>http://americangallery.wordpress.com/category/lambdin-george-cochran/</a:t>
            </a:r>
            <a:endParaRPr lang="en-US" sz="1050" dirty="0"/>
          </a:p>
        </p:txBody>
      </p:sp>
      <p:pic>
        <p:nvPicPr>
          <p:cNvPr id="2056" name="Picture 8" descr="http://thismightyscourge.com/wordpress/wp-content/uploads/2009/11/Battle-of-Belmont-3.jpg"/>
          <p:cNvPicPr>
            <a:picLocks noChangeAspect="1" noChangeArrowheads="1"/>
          </p:cNvPicPr>
          <p:nvPr/>
        </p:nvPicPr>
        <p:blipFill>
          <a:blip r:embed="rId9" cstate="print"/>
          <a:srcRect/>
          <a:stretch>
            <a:fillRect/>
          </a:stretch>
        </p:blipFill>
        <p:spPr bwMode="auto">
          <a:xfrm>
            <a:off x="838200" y="3581400"/>
            <a:ext cx="2960914" cy="2590800"/>
          </a:xfrm>
          <a:prstGeom prst="rect">
            <a:avLst/>
          </a:prstGeom>
          <a:noFill/>
        </p:spPr>
      </p:pic>
      <p:sp>
        <p:nvSpPr>
          <p:cNvPr id="11" name="TextBox 10"/>
          <p:cNvSpPr txBox="1"/>
          <p:nvPr/>
        </p:nvSpPr>
        <p:spPr>
          <a:xfrm>
            <a:off x="0" y="6172200"/>
            <a:ext cx="5027338" cy="246221"/>
          </a:xfrm>
          <a:prstGeom prst="rect">
            <a:avLst/>
          </a:prstGeom>
          <a:noFill/>
        </p:spPr>
        <p:txBody>
          <a:bodyPr wrap="none" rtlCol="0">
            <a:spAutoFit/>
          </a:bodyPr>
          <a:lstStyle/>
          <a:p>
            <a:r>
              <a:rPr lang="en-US" sz="1000" dirty="0" smtClean="0">
                <a:hlinkClick r:id="rId6"/>
              </a:rPr>
              <a:t>http://thismightyscourge.com/2009/11/07/battle-of-belmont-u-s-grant-shows-his-potential/</a:t>
            </a:r>
            <a:endParaRPr lang="en-US" sz="1000" dirty="0"/>
          </a:p>
        </p:txBody>
      </p:sp>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164</Words>
  <Application>Microsoft Office PowerPoint</Application>
  <PresentationFormat>On-screen Show (4:3)</PresentationFormat>
  <Paragraphs>35</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Battle of Belmont</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 of Belmont</dc:title>
  <dc:creator>Ester</dc:creator>
  <cp:lastModifiedBy>Ester</cp:lastModifiedBy>
  <cp:revision>12</cp:revision>
  <dcterms:created xsi:type="dcterms:W3CDTF">2011-09-12T00:19:54Z</dcterms:created>
  <dcterms:modified xsi:type="dcterms:W3CDTF">2011-09-13T01:27:44Z</dcterms:modified>
</cp:coreProperties>
</file>